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sldIdLst>
    <p:sldId id="256" r:id="rId2"/>
    <p:sldId id="279" r:id="rId3"/>
    <p:sldId id="257" r:id="rId4"/>
    <p:sldId id="271" r:id="rId5"/>
    <p:sldId id="260" r:id="rId6"/>
    <p:sldId id="301" r:id="rId7"/>
    <p:sldId id="261" r:id="rId8"/>
    <p:sldId id="302" r:id="rId9"/>
    <p:sldId id="262" r:id="rId10"/>
    <p:sldId id="305" r:id="rId11"/>
    <p:sldId id="283" r:id="rId12"/>
    <p:sldId id="284" r:id="rId13"/>
    <p:sldId id="265" r:id="rId14"/>
    <p:sldId id="266" r:id="rId15"/>
    <p:sldId id="267" r:id="rId16"/>
    <p:sldId id="268" r:id="rId17"/>
    <p:sldId id="272" r:id="rId18"/>
    <p:sldId id="285" r:id="rId19"/>
    <p:sldId id="287" r:id="rId20"/>
    <p:sldId id="288" r:id="rId21"/>
    <p:sldId id="298" r:id="rId22"/>
    <p:sldId id="296" r:id="rId23"/>
    <p:sldId id="297" r:id="rId24"/>
    <p:sldId id="289" r:id="rId25"/>
    <p:sldId id="290" r:id="rId26"/>
    <p:sldId id="291" r:id="rId27"/>
    <p:sldId id="292" r:id="rId28"/>
    <p:sldId id="293" r:id="rId29"/>
    <p:sldId id="294" r:id="rId30"/>
    <p:sldId id="295" r:id="rId31"/>
    <p:sldId id="303" r:id="rId32"/>
    <p:sldId id="27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FFC000"/>
    <a:srgbClr val="762F2B"/>
    <a:srgbClr val="B08F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94660"/>
  </p:normalViewPr>
  <p:slideViewPr>
    <p:cSldViewPr>
      <p:cViewPr varScale="1">
        <p:scale>
          <a:sx n="80" d="100"/>
          <a:sy n="80" d="100"/>
        </p:scale>
        <p:origin x="1493"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5FF16A-9F44-489B-847A-72DCB65FFEA0}"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EF8427A-A616-4638-8E82-8C192DF8CFC0}">
      <dgm:prSet custT="1"/>
      <dgm:spPr/>
      <dgm:t>
        <a:bodyPr/>
        <a:lstStyle/>
        <a:p>
          <a:pPr algn="ctr"/>
          <a:r>
            <a:rPr lang="el-GR" sz="4800" b="1" dirty="0"/>
            <a:t>Πηγές</a:t>
          </a:r>
          <a:endParaRPr lang="en-US" sz="4800" b="1" dirty="0"/>
        </a:p>
      </dgm:t>
    </dgm:pt>
    <dgm:pt modelId="{E12D798B-84C5-46C9-BE8D-FB46BF353FAB}" type="parTrans" cxnId="{12918CF9-1B94-4C71-8BDE-91E47EFE9443}">
      <dgm:prSet/>
      <dgm:spPr/>
      <dgm:t>
        <a:bodyPr/>
        <a:lstStyle/>
        <a:p>
          <a:endParaRPr lang="en-US"/>
        </a:p>
      </dgm:t>
    </dgm:pt>
    <dgm:pt modelId="{20B8D26F-A89D-42B9-B132-8DC23F352D92}" type="sibTrans" cxnId="{12918CF9-1B94-4C71-8BDE-91E47EFE9443}">
      <dgm:prSet/>
      <dgm:spPr/>
      <dgm:t>
        <a:bodyPr/>
        <a:lstStyle/>
        <a:p>
          <a:endParaRPr lang="en-US"/>
        </a:p>
      </dgm:t>
    </dgm:pt>
    <dgm:pt modelId="{D775B23F-07A3-48FB-BF82-FD837D542059}">
      <dgm:prSet/>
      <dgm:spPr/>
      <dgm:t>
        <a:bodyPr/>
        <a:lstStyle/>
        <a:p>
          <a:r>
            <a:rPr lang="en-US"/>
            <a:t>Hulme C, Snowling MJ. Reading disorders and dyslexia. Curr Opin Pediatr. 2016 Dec;28(6):731-735. doi: 10.1097/MOP.0000000000000411. Erratum in: Curr Opin Pediatr. 2018 Aug;30(4):597. PMID: 27496059; PMCID: PMC5293161.</a:t>
          </a:r>
        </a:p>
      </dgm:t>
    </dgm:pt>
    <dgm:pt modelId="{1A674AE6-B4CF-43D8-A907-A5C8FE5E8A79}" type="parTrans" cxnId="{8577BEFE-2929-424F-A982-6B286CDA8BA9}">
      <dgm:prSet/>
      <dgm:spPr/>
      <dgm:t>
        <a:bodyPr/>
        <a:lstStyle/>
        <a:p>
          <a:endParaRPr lang="en-US"/>
        </a:p>
      </dgm:t>
    </dgm:pt>
    <dgm:pt modelId="{3B60D506-C3D9-46BD-88F4-990BEDC3589D}" type="sibTrans" cxnId="{8577BEFE-2929-424F-A982-6B286CDA8BA9}">
      <dgm:prSet/>
      <dgm:spPr/>
      <dgm:t>
        <a:bodyPr/>
        <a:lstStyle/>
        <a:p>
          <a:endParaRPr lang="en-US"/>
        </a:p>
      </dgm:t>
    </dgm:pt>
    <dgm:pt modelId="{61EA7431-9DDA-4B43-9182-B204066D42AD}">
      <dgm:prSet/>
      <dgm:spPr/>
      <dgm:t>
        <a:bodyPr/>
        <a:lstStyle/>
        <a:p>
          <a:r>
            <a:rPr lang="el-GR"/>
            <a:t>Παιδαγωγική ομάδα ΟΜΑΔΑ "ΤΟ ΣΚΑΣΙΑΡΧΕΙΟ"</a:t>
          </a:r>
          <a:r>
            <a:rPr lang="en-US"/>
            <a:t> (20</a:t>
          </a:r>
          <a:r>
            <a:rPr lang="el-GR"/>
            <a:t>14</a:t>
          </a:r>
          <a:r>
            <a:rPr lang="en-US"/>
            <a:t>). Available at: https://skasiarxeio.wordpress.com/ (Accessed </a:t>
          </a:r>
          <a:r>
            <a:rPr lang="el-GR"/>
            <a:t>14</a:t>
          </a:r>
          <a:r>
            <a:rPr lang="en-US"/>
            <a:t> April 2024).</a:t>
          </a:r>
        </a:p>
      </dgm:t>
    </dgm:pt>
    <dgm:pt modelId="{4E77A0B8-7091-464E-8DC6-E09E11B654CF}" type="parTrans" cxnId="{B12AA2D6-00CB-42F7-AE32-22F1D7BE0DE5}">
      <dgm:prSet/>
      <dgm:spPr/>
      <dgm:t>
        <a:bodyPr/>
        <a:lstStyle/>
        <a:p>
          <a:endParaRPr lang="en-US"/>
        </a:p>
      </dgm:t>
    </dgm:pt>
    <dgm:pt modelId="{AC591039-5483-4E07-A389-AC7AA46D272F}" type="sibTrans" cxnId="{B12AA2D6-00CB-42F7-AE32-22F1D7BE0DE5}">
      <dgm:prSet/>
      <dgm:spPr/>
      <dgm:t>
        <a:bodyPr/>
        <a:lstStyle/>
        <a:p>
          <a:endParaRPr lang="en-US"/>
        </a:p>
      </dgm:t>
    </dgm:pt>
    <dgm:pt modelId="{FEFF62AA-036C-49BD-A01F-7C4CE8BCE180}" type="pres">
      <dgm:prSet presAssocID="{C05FF16A-9F44-489B-847A-72DCB65FFEA0}" presName="outerComposite" presStyleCnt="0">
        <dgm:presLayoutVars>
          <dgm:chMax val="5"/>
          <dgm:dir/>
          <dgm:resizeHandles val="exact"/>
        </dgm:presLayoutVars>
      </dgm:prSet>
      <dgm:spPr/>
    </dgm:pt>
    <dgm:pt modelId="{F2397391-515F-40A0-ABAB-595EA6BFEE5F}" type="pres">
      <dgm:prSet presAssocID="{C05FF16A-9F44-489B-847A-72DCB65FFEA0}" presName="dummyMaxCanvas" presStyleCnt="0">
        <dgm:presLayoutVars/>
      </dgm:prSet>
      <dgm:spPr/>
    </dgm:pt>
    <dgm:pt modelId="{3012B11C-3709-4861-BAE7-92377BCAB181}" type="pres">
      <dgm:prSet presAssocID="{C05FF16A-9F44-489B-847A-72DCB65FFEA0}" presName="ThreeNodes_1" presStyleLbl="node1" presStyleIdx="0" presStyleCnt="3">
        <dgm:presLayoutVars>
          <dgm:bulletEnabled val="1"/>
        </dgm:presLayoutVars>
      </dgm:prSet>
      <dgm:spPr/>
    </dgm:pt>
    <dgm:pt modelId="{E20E58CD-558A-423D-B103-97411B8D6BF7}" type="pres">
      <dgm:prSet presAssocID="{C05FF16A-9F44-489B-847A-72DCB65FFEA0}" presName="ThreeNodes_2" presStyleLbl="node1" presStyleIdx="1" presStyleCnt="3">
        <dgm:presLayoutVars>
          <dgm:bulletEnabled val="1"/>
        </dgm:presLayoutVars>
      </dgm:prSet>
      <dgm:spPr/>
    </dgm:pt>
    <dgm:pt modelId="{2293B351-2EBE-4C1E-95EA-3026EEE0AAAB}" type="pres">
      <dgm:prSet presAssocID="{C05FF16A-9F44-489B-847A-72DCB65FFEA0}" presName="ThreeNodes_3" presStyleLbl="node1" presStyleIdx="2" presStyleCnt="3">
        <dgm:presLayoutVars>
          <dgm:bulletEnabled val="1"/>
        </dgm:presLayoutVars>
      </dgm:prSet>
      <dgm:spPr/>
    </dgm:pt>
    <dgm:pt modelId="{277B4562-8057-4C7B-BAD0-DF98F3302F92}" type="pres">
      <dgm:prSet presAssocID="{C05FF16A-9F44-489B-847A-72DCB65FFEA0}" presName="ThreeConn_1-2" presStyleLbl="fgAccFollowNode1" presStyleIdx="0" presStyleCnt="2">
        <dgm:presLayoutVars>
          <dgm:bulletEnabled val="1"/>
        </dgm:presLayoutVars>
      </dgm:prSet>
      <dgm:spPr/>
    </dgm:pt>
    <dgm:pt modelId="{472DBA4B-4CE0-4FB2-AE00-E352E3CE2211}" type="pres">
      <dgm:prSet presAssocID="{C05FF16A-9F44-489B-847A-72DCB65FFEA0}" presName="ThreeConn_2-3" presStyleLbl="fgAccFollowNode1" presStyleIdx="1" presStyleCnt="2">
        <dgm:presLayoutVars>
          <dgm:bulletEnabled val="1"/>
        </dgm:presLayoutVars>
      </dgm:prSet>
      <dgm:spPr/>
    </dgm:pt>
    <dgm:pt modelId="{BF5698F0-C2DF-46EC-A9E2-A9D4FD481C7F}" type="pres">
      <dgm:prSet presAssocID="{C05FF16A-9F44-489B-847A-72DCB65FFEA0}" presName="ThreeNodes_1_text" presStyleLbl="node1" presStyleIdx="2" presStyleCnt="3">
        <dgm:presLayoutVars>
          <dgm:bulletEnabled val="1"/>
        </dgm:presLayoutVars>
      </dgm:prSet>
      <dgm:spPr/>
    </dgm:pt>
    <dgm:pt modelId="{BE0EAA7F-F764-49A2-B629-40D74CE9B228}" type="pres">
      <dgm:prSet presAssocID="{C05FF16A-9F44-489B-847A-72DCB65FFEA0}" presName="ThreeNodes_2_text" presStyleLbl="node1" presStyleIdx="2" presStyleCnt="3">
        <dgm:presLayoutVars>
          <dgm:bulletEnabled val="1"/>
        </dgm:presLayoutVars>
      </dgm:prSet>
      <dgm:spPr/>
    </dgm:pt>
    <dgm:pt modelId="{0AA9EBE8-8E4A-4F86-8854-A2F6387CFB2E}" type="pres">
      <dgm:prSet presAssocID="{C05FF16A-9F44-489B-847A-72DCB65FFEA0}" presName="ThreeNodes_3_text" presStyleLbl="node1" presStyleIdx="2" presStyleCnt="3">
        <dgm:presLayoutVars>
          <dgm:bulletEnabled val="1"/>
        </dgm:presLayoutVars>
      </dgm:prSet>
      <dgm:spPr/>
    </dgm:pt>
  </dgm:ptLst>
  <dgm:cxnLst>
    <dgm:cxn modelId="{DA864114-38E6-4B88-97C7-3340E2B20174}" type="presOf" srcId="{C05FF16A-9F44-489B-847A-72DCB65FFEA0}" destId="{FEFF62AA-036C-49BD-A01F-7C4CE8BCE180}" srcOrd="0" destOrd="0" presId="urn:microsoft.com/office/officeart/2005/8/layout/vProcess5"/>
    <dgm:cxn modelId="{CBF68345-0B63-43B2-AD64-58DF55207D88}" type="presOf" srcId="{61EA7431-9DDA-4B43-9182-B204066D42AD}" destId="{2293B351-2EBE-4C1E-95EA-3026EEE0AAAB}" srcOrd="0" destOrd="0" presId="urn:microsoft.com/office/officeart/2005/8/layout/vProcess5"/>
    <dgm:cxn modelId="{2D72E748-DC5B-45A5-86B0-2C830E680DB7}" type="presOf" srcId="{61EA7431-9DDA-4B43-9182-B204066D42AD}" destId="{0AA9EBE8-8E4A-4F86-8854-A2F6387CFB2E}" srcOrd="1" destOrd="0" presId="urn:microsoft.com/office/officeart/2005/8/layout/vProcess5"/>
    <dgm:cxn modelId="{A7A3446C-AD5C-4FD1-9330-34DADA694A9E}" type="presOf" srcId="{20B8D26F-A89D-42B9-B132-8DC23F352D92}" destId="{277B4562-8057-4C7B-BAD0-DF98F3302F92}" srcOrd="0" destOrd="0" presId="urn:microsoft.com/office/officeart/2005/8/layout/vProcess5"/>
    <dgm:cxn modelId="{3F26A652-B4AB-4412-AD7C-B63FC602BE95}" type="presOf" srcId="{D775B23F-07A3-48FB-BF82-FD837D542059}" destId="{BE0EAA7F-F764-49A2-B629-40D74CE9B228}" srcOrd="1" destOrd="0" presId="urn:microsoft.com/office/officeart/2005/8/layout/vProcess5"/>
    <dgm:cxn modelId="{77281D75-2270-4A8B-B36A-8B548866025E}" type="presOf" srcId="{6EF8427A-A616-4638-8E82-8C192DF8CFC0}" destId="{BF5698F0-C2DF-46EC-A9E2-A9D4FD481C7F}" srcOrd="1" destOrd="0" presId="urn:microsoft.com/office/officeart/2005/8/layout/vProcess5"/>
    <dgm:cxn modelId="{48049F7F-72C8-48F1-AC0F-279E6E409ACA}" type="presOf" srcId="{6EF8427A-A616-4638-8E82-8C192DF8CFC0}" destId="{3012B11C-3709-4861-BAE7-92377BCAB181}" srcOrd="0" destOrd="0" presId="urn:microsoft.com/office/officeart/2005/8/layout/vProcess5"/>
    <dgm:cxn modelId="{12D8AC84-B130-4123-AE4B-81AD51C33511}" type="presOf" srcId="{3B60D506-C3D9-46BD-88F4-990BEDC3589D}" destId="{472DBA4B-4CE0-4FB2-AE00-E352E3CE2211}" srcOrd="0" destOrd="0" presId="urn:microsoft.com/office/officeart/2005/8/layout/vProcess5"/>
    <dgm:cxn modelId="{B12AA2D6-00CB-42F7-AE32-22F1D7BE0DE5}" srcId="{C05FF16A-9F44-489B-847A-72DCB65FFEA0}" destId="{61EA7431-9DDA-4B43-9182-B204066D42AD}" srcOrd="2" destOrd="0" parTransId="{4E77A0B8-7091-464E-8DC6-E09E11B654CF}" sibTransId="{AC591039-5483-4E07-A389-AC7AA46D272F}"/>
    <dgm:cxn modelId="{12918CF9-1B94-4C71-8BDE-91E47EFE9443}" srcId="{C05FF16A-9F44-489B-847A-72DCB65FFEA0}" destId="{6EF8427A-A616-4638-8E82-8C192DF8CFC0}" srcOrd="0" destOrd="0" parTransId="{E12D798B-84C5-46C9-BE8D-FB46BF353FAB}" sibTransId="{20B8D26F-A89D-42B9-B132-8DC23F352D92}"/>
    <dgm:cxn modelId="{791413FD-7A77-441E-81D2-889B8EA1B73D}" type="presOf" srcId="{D775B23F-07A3-48FB-BF82-FD837D542059}" destId="{E20E58CD-558A-423D-B103-97411B8D6BF7}" srcOrd="0" destOrd="0" presId="urn:microsoft.com/office/officeart/2005/8/layout/vProcess5"/>
    <dgm:cxn modelId="{8577BEFE-2929-424F-A982-6B286CDA8BA9}" srcId="{C05FF16A-9F44-489B-847A-72DCB65FFEA0}" destId="{D775B23F-07A3-48FB-BF82-FD837D542059}" srcOrd="1" destOrd="0" parTransId="{1A674AE6-B4CF-43D8-A907-A5C8FE5E8A79}" sibTransId="{3B60D506-C3D9-46BD-88F4-990BEDC3589D}"/>
    <dgm:cxn modelId="{5CD099A2-068C-4171-BFA1-A4F90C8D3122}" type="presParOf" srcId="{FEFF62AA-036C-49BD-A01F-7C4CE8BCE180}" destId="{F2397391-515F-40A0-ABAB-595EA6BFEE5F}" srcOrd="0" destOrd="0" presId="urn:microsoft.com/office/officeart/2005/8/layout/vProcess5"/>
    <dgm:cxn modelId="{0B803F0B-C27E-4BC8-892F-C7FD7D20645E}" type="presParOf" srcId="{FEFF62AA-036C-49BD-A01F-7C4CE8BCE180}" destId="{3012B11C-3709-4861-BAE7-92377BCAB181}" srcOrd="1" destOrd="0" presId="urn:microsoft.com/office/officeart/2005/8/layout/vProcess5"/>
    <dgm:cxn modelId="{3B1AD20B-6953-4D5F-8B5C-A17F8E41263F}" type="presParOf" srcId="{FEFF62AA-036C-49BD-A01F-7C4CE8BCE180}" destId="{E20E58CD-558A-423D-B103-97411B8D6BF7}" srcOrd="2" destOrd="0" presId="urn:microsoft.com/office/officeart/2005/8/layout/vProcess5"/>
    <dgm:cxn modelId="{A9DA92A9-F324-495C-9915-638B19CFF003}" type="presParOf" srcId="{FEFF62AA-036C-49BD-A01F-7C4CE8BCE180}" destId="{2293B351-2EBE-4C1E-95EA-3026EEE0AAAB}" srcOrd="3" destOrd="0" presId="urn:microsoft.com/office/officeart/2005/8/layout/vProcess5"/>
    <dgm:cxn modelId="{3D23326A-F086-405A-AC89-3FBB3B9D239B}" type="presParOf" srcId="{FEFF62AA-036C-49BD-A01F-7C4CE8BCE180}" destId="{277B4562-8057-4C7B-BAD0-DF98F3302F92}" srcOrd="4" destOrd="0" presId="urn:microsoft.com/office/officeart/2005/8/layout/vProcess5"/>
    <dgm:cxn modelId="{D487E278-AD1A-4AEF-B49D-EFCF66DE0785}" type="presParOf" srcId="{FEFF62AA-036C-49BD-A01F-7C4CE8BCE180}" destId="{472DBA4B-4CE0-4FB2-AE00-E352E3CE2211}" srcOrd="5" destOrd="0" presId="urn:microsoft.com/office/officeart/2005/8/layout/vProcess5"/>
    <dgm:cxn modelId="{8DB7DB80-8BBD-4FF3-B7E3-A94987EE6A03}" type="presParOf" srcId="{FEFF62AA-036C-49BD-A01F-7C4CE8BCE180}" destId="{BF5698F0-C2DF-46EC-A9E2-A9D4FD481C7F}" srcOrd="6" destOrd="0" presId="urn:microsoft.com/office/officeart/2005/8/layout/vProcess5"/>
    <dgm:cxn modelId="{C7F9F0AE-2B5A-4C9A-A337-B2785C18DD95}" type="presParOf" srcId="{FEFF62AA-036C-49BD-A01F-7C4CE8BCE180}" destId="{BE0EAA7F-F764-49A2-B629-40D74CE9B228}" srcOrd="7" destOrd="0" presId="urn:microsoft.com/office/officeart/2005/8/layout/vProcess5"/>
    <dgm:cxn modelId="{144EDDF0-3E34-4692-8246-D8F9186697F0}" type="presParOf" srcId="{FEFF62AA-036C-49BD-A01F-7C4CE8BCE180}" destId="{0AA9EBE8-8E4A-4F86-8854-A2F6387CFB2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2B11C-3709-4861-BAE7-92377BCAB181}">
      <dsp:nvSpPr>
        <dsp:cNvPr id="0" name=""/>
        <dsp:cNvSpPr/>
      </dsp:nvSpPr>
      <dsp:spPr>
        <a:xfrm>
          <a:off x="0" y="0"/>
          <a:ext cx="6697865" cy="136062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l-GR" sz="4800" b="1" kern="1200" dirty="0"/>
            <a:t>Πηγές</a:t>
          </a:r>
          <a:endParaRPr lang="en-US" sz="4800" b="1" kern="1200" dirty="0"/>
        </a:p>
      </dsp:txBody>
      <dsp:txXfrm>
        <a:off x="39851" y="39851"/>
        <a:ext cx="5229643" cy="1280925"/>
      </dsp:txXfrm>
    </dsp:sp>
    <dsp:sp modelId="{E20E58CD-558A-423D-B103-97411B8D6BF7}">
      <dsp:nvSpPr>
        <dsp:cNvPr id="0" name=""/>
        <dsp:cNvSpPr/>
      </dsp:nvSpPr>
      <dsp:spPr>
        <a:xfrm>
          <a:off x="590988" y="1587398"/>
          <a:ext cx="6697865" cy="1360627"/>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Hulme C, Snowling MJ. Reading disorders and dyslexia. Curr Opin Pediatr. 2016 Dec;28(6):731-735. doi: 10.1097/MOP.0000000000000411. Erratum in: Curr Opin Pediatr. 2018 Aug;30(4):597. PMID: 27496059; PMCID: PMC5293161.</a:t>
          </a:r>
        </a:p>
      </dsp:txBody>
      <dsp:txXfrm>
        <a:off x="630839" y="1627249"/>
        <a:ext cx="5142767" cy="1280925"/>
      </dsp:txXfrm>
    </dsp:sp>
    <dsp:sp modelId="{2293B351-2EBE-4C1E-95EA-3026EEE0AAAB}">
      <dsp:nvSpPr>
        <dsp:cNvPr id="0" name=""/>
        <dsp:cNvSpPr/>
      </dsp:nvSpPr>
      <dsp:spPr>
        <a:xfrm>
          <a:off x="1181976" y="3174796"/>
          <a:ext cx="6697865" cy="1360627"/>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a:t>Παιδαγωγική ομάδα ΟΜΑΔΑ "ΤΟ ΣΚΑΣΙΑΡΧΕΙΟ"</a:t>
          </a:r>
          <a:r>
            <a:rPr lang="en-US" sz="1600" kern="1200"/>
            <a:t> (20</a:t>
          </a:r>
          <a:r>
            <a:rPr lang="el-GR" sz="1600" kern="1200"/>
            <a:t>14</a:t>
          </a:r>
          <a:r>
            <a:rPr lang="en-US" sz="1600" kern="1200"/>
            <a:t>). Available at: https://skasiarxeio.wordpress.com/ (Accessed </a:t>
          </a:r>
          <a:r>
            <a:rPr lang="el-GR" sz="1600" kern="1200"/>
            <a:t>14</a:t>
          </a:r>
          <a:r>
            <a:rPr lang="en-US" sz="1600" kern="1200"/>
            <a:t> April 2024).</a:t>
          </a:r>
        </a:p>
      </dsp:txBody>
      <dsp:txXfrm>
        <a:off x="1221827" y="3214647"/>
        <a:ext cx="5142767" cy="1280925"/>
      </dsp:txXfrm>
    </dsp:sp>
    <dsp:sp modelId="{277B4562-8057-4C7B-BAD0-DF98F3302F92}">
      <dsp:nvSpPr>
        <dsp:cNvPr id="0" name=""/>
        <dsp:cNvSpPr/>
      </dsp:nvSpPr>
      <dsp:spPr>
        <a:xfrm>
          <a:off x="5813458" y="1031808"/>
          <a:ext cx="884407" cy="88440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012450" y="1031808"/>
        <a:ext cx="486423" cy="665516"/>
      </dsp:txXfrm>
    </dsp:sp>
    <dsp:sp modelId="{472DBA4B-4CE0-4FB2-AE00-E352E3CE2211}">
      <dsp:nvSpPr>
        <dsp:cNvPr id="0" name=""/>
        <dsp:cNvSpPr/>
      </dsp:nvSpPr>
      <dsp:spPr>
        <a:xfrm>
          <a:off x="6404446" y="2610136"/>
          <a:ext cx="884407" cy="884407"/>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603438" y="2610136"/>
        <a:ext cx="486423" cy="66551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16B9F3-1E91-42C2-AED3-C223A8CADFE5}" type="datetimeFigureOut">
              <a:rPr lang="el-GR" smtClean="0"/>
              <a:t>18/5/2024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3429616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16B9F3-1E91-42C2-AED3-C223A8CADFE5}" type="datetimeFigureOut">
              <a:rPr lang="el-GR" smtClean="0"/>
              <a:t>18/5/2024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3908408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16B9F3-1E91-42C2-AED3-C223A8CADFE5}" type="datetimeFigureOut">
              <a:rPr lang="el-GR" smtClean="0"/>
              <a:t>18/5/2024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217653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6B9F3-1E91-42C2-AED3-C223A8CADFE5}" type="datetimeFigureOut">
              <a:rPr lang="el-GR" smtClean="0"/>
              <a:t>18/5/2024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2372818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16B9F3-1E91-42C2-AED3-C223A8CADFE5}" type="datetimeFigureOut">
              <a:rPr lang="el-GR" smtClean="0"/>
              <a:t>18/5/2024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2991085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16B9F3-1E91-42C2-AED3-C223A8CADFE5}" type="datetimeFigureOut">
              <a:rPr lang="el-GR" smtClean="0"/>
              <a:t>18/5/2024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3661724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6B9F3-1E91-42C2-AED3-C223A8CADFE5}" type="datetimeFigureOut">
              <a:rPr lang="el-GR" smtClean="0"/>
              <a:t>18/5/2024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676192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6B9F3-1E91-42C2-AED3-C223A8CADFE5}" type="datetimeFigureOut">
              <a:rPr lang="el-GR" smtClean="0"/>
              <a:t>18/5/2024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3514226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6B9F3-1E91-42C2-AED3-C223A8CADFE5}" type="datetimeFigureOut">
              <a:rPr lang="el-GR" smtClean="0"/>
              <a:t>18/5/2024</a:t>
            </a:fld>
            <a:endParaRPr lang="el-G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2879288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16B9F3-1E91-42C2-AED3-C223A8CADFE5}" type="datetimeFigureOut">
              <a:rPr lang="el-GR" smtClean="0"/>
              <a:t>18/5/2024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2824774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16B9F3-1E91-42C2-AED3-C223A8CADFE5}" type="datetimeFigureOut">
              <a:rPr lang="el-GR" smtClean="0"/>
              <a:t>18/5/2024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44908F2-2297-4DEC-88DA-CBBA3732DF35}" type="slidenum">
              <a:rPr lang="el-GR" smtClean="0"/>
              <a:t>‹#›</a:t>
            </a:fld>
            <a:endParaRPr lang="el-GR"/>
          </a:p>
        </p:txBody>
      </p:sp>
    </p:spTree>
    <p:extLst>
      <p:ext uri="{BB962C8B-B14F-4D97-AF65-F5344CB8AC3E}">
        <p14:creationId xmlns:p14="http://schemas.microsoft.com/office/powerpoint/2010/main" val="3349040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16B9F3-1E91-42C2-AED3-C223A8CADFE5}" type="datetimeFigureOut">
              <a:rPr lang="el-GR" smtClean="0"/>
              <a:t>18/5/2024</a:t>
            </a:fld>
            <a:endParaRPr lang="el-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908F2-2297-4DEC-88DA-CBBA3732DF35}" type="slidenum">
              <a:rPr lang="el-GR" smtClean="0"/>
              <a:t>‹#›</a:t>
            </a:fld>
            <a:endParaRPr lang="el-GR"/>
          </a:p>
        </p:txBody>
      </p:sp>
    </p:spTree>
    <p:extLst>
      <p:ext uri="{BB962C8B-B14F-4D97-AF65-F5344CB8AC3E}">
        <p14:creationId xmlns:p14="http://schemas.microsoft.com/office/powerpoint/2010/main" val="1031960810"/>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6.wdp"/><Relationship Id="rId7" Type="http://schemas.openxmlformats.org/officeDocument/2006/relationships/image" Target="../media/image33.sv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7.wdp"/><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4.png"/><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5" name="Rectangle 1054">
            <a:extLst>
              <a:ext uri="{FF2B5EF4-FFF2-40B4-BE49-F238E27FC236}">
                <a16:creationId xmlns:a16="http://schemas.microsoft.com/office/drawing/2014/main" id="{46187E64-7A77-4D13-A5F4-9AEC282BB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Arc">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133242" y="1149336"/>
            <a:ext cx="2987899" cy="2240924"/>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Τίτλος 1"/>
          <p:cNvSpPr>
            <a:spLocks noGrp="1"/>
          </p:cNvSpPr>
          <p:nvPr>
            <p:ph type="ctrTitle"/>
          </p:nvPr>
        </p:nvSpPr>
        <p:spPr>
          <a:xfrm>
            <a:off x="1019643" y="1146087"/>
            <a:ext cx="3791511" cy="1584176"/>
          </a:xfrm>
        </p:spPr>
        <p:txBody>
          <a:bodyPr vert="horz" lIns="91440" tIns="45720" rIns="91440" bIns="45720" rtlCol="0">
            <a:normAutofit/>
          </a:bodyPr>
          <a:lstStyle/>
          <a:p>
            <a:pPr algn="l"/>
            <a:r>
              <a:rPr lang="en-GB" sz="5100" b="1" i="1" dirty="0">
                <a:solidFill>
                  <a:srgbClr val="FF0000"/>
                </a:solidFill>
                <a:latin typeface="Calibri Light (Headings)"/>
              </a:rPr>
              <a:t>«</a:t>
            </a:r>
            <a:r>
              <a:rPr lang="en-US" sz="5100" b="1" i="1" dirty="0" err="1">
                <a:solidFill>
                  <a:srgbClr val="FF0000"/>
                </a:solidFill>
                <a:latin typeface="Calibri Light (Headings)"/>
              </a:rPr>
              <a:t>Έν</a:t>
            </a:r>
            <a:r>
              <a:rPr lang="en-US" sz="5100" b="1" i="1" dirty="0">
                <a:solidFill>
                  <a:srgbClr val="FF0000"/>
                </a:solidFill>
                <a:latin typeface="Calibri Light (Headings)"/>
              </a:rPr>
              <a:t>α σχολείο για όλους</a:t>
            </a:r>
            <a:r>
              <a:rPr lang="en-GB" sz="5100" b="1" i="1" dirty="0">
                <a:solidFill>
                  <a:srgbClr val="FF0000"/>
                </a:solidFill>
                <a:latin typeface="Calibri Light (Headings)"/>
              </a:rPr>
              <a:t>»</a:t>
            </a:r>
            <a:endParaRPr lang="en-US" sz="5100" b="1" i="1" dirty="0">
              <a:solidFill>
                <a:srgbClr val="FF0000"/>
              </a:solidFill>
              <a:latin typeface="Calibri Light (Headings)"/>
            </a:endParaRPr>
          </a:p>
        </p:txBody>
      </p:sp>
      <p:sp>
        <p:nvSpPr>
          <p:cNvPr id="3" name="Υπότιτλος 2"/>
          <p:cNvSpPr>
            <a:spLocks noGrp="1"/>
          </p:cNvSpPr>
          <p:nvPr>
            <p:ph type="subTitle" idx="1"/>
          </p:nvPr>
        </p:nvSpPr>
        <p:spPr>
          <a:xfrm>
            <a:off x="251520" y="3282464"/>
            <a:ext cx="4176463" cy="1748653"/>
          </a:xfrm>
        </p:spPr>
        <p:txBody>
          <a:bodyPr vert="horz" lIns="91440" tIns="45720" rIns="91440" bIns="45720" rtlCol="0">
            <a:normAutofit fontScale="92500" lnSpcReduction="10000"/>
          </a:bodyPr>
          <a:lstStyle/>
          <a:p>
            <a:pPr algn="l"/>
            <a:r>
              <a:rPr lang="en-US" b="1" i="1" dirty="0">
                <a:solidFill>
                  <a:srgbClr val="ED7D31"/>
                </a:solidFill>
                <a:latin typeface="Calibri Light (Headings)"/>
              </a:rPr>
              <a:t>“Η κα</a:t>
            </a:r>
            <a:r>
              <a:rPr lang="en-US" b="1" i="1" dirty="0" err="1">
                <a:solidFill>
                  <a:srgbClr val="ED7D31"/>
                </a:solidFill>
                <a:latin typeface="Calibri Light (Headings)"/>
              </a:rPr>
              <a:t>λλιέργει</a:t>
            </a:r>
            <a:r>
              <a:rPr lang="en-US" b="1" i="1" dirty="0">
                <a:solidFill>
                  <a:srgbClr val="ED7D31"/>
                </a:solidFill>
                <a:latin typeface="Calibri Light (Headings)"/>
              </a:rPr>
              <a:t>α του προφορικού λόγου και τα μικρά βιβλία της παιδαγωγικής Freinet ως παιδαγωγικές πρακτικές στην γενική τάξη </a:t>
            </a:r>
            <a:r>
              <a:rPr lang="el-GR" b="1" i="1" dirty="0">
                <a:solidFill>
                  <a:srgbClr val="ED7D31"/>
                </a:solidFill>
                <a:latin typeface="Calibri Light (Headings)"/>
              </a:rPr>
              <a:t>στα πλαίσια της </a:t>
            </a:r>
            <a:r>
              <a:rPr lang="el-GR" b="1" i="1">
                <a:solidFill>
                  <a:srgbClr val="ED7D31"/>
                </a:solidFill>
                <a:latin typeface="Calibri Light (Headings)"/>
              </a:rPr>
              <a:t>διαφοροποιημένης διδασκαλίας</a:t>
            </a:r>
            <a:r>
              <a:rPr lang="en-US" b="1" i="1">
                <a:solidFill>
                  <a:srgbClr val="ED7D31"/>
                </a:solidFill>
                <a:latin typeface="Calibri Light (Headings)"/>
              </a:rPr>
              <a:t>.”</a:t>
            </a:r>
            <a:endParaRPr lang="en-US" b="1" i="1" dirty="0">
              <a:solidFill>
                <a:srgbClr val="ED7D31"/>
              </a:solidFill>
              <a:latin typeface="Calibri Light (Headings)"/>
            </a:endParaRPr>
          </a:p>
        </p:txBody>
      </p:sp>
      <p:sp>
        <p:nvSpPr>
          <p:cNvPr id="1059" name="!!Oval">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2351" y="832686"/>
            <a:ext cx="828707" cy="10749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descr="C:\Users\user\Pictures\εξώφυλλο.jpg"/>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56" r="130" b="1"/>
          <a:stretch/>
        </p:blipFill>
        <p:spPr bwMode="auto">
          <a:xfrm>
            <a:off x="4891035" y="773723"/>
            <a:ext cx="3896249" cy="5194998"/>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1061" name="!!Rectangle">
            <a:extLst>
              <a:ext uri="{FF2B5EF4-FFF2-40B4-BE49-F238E27FC236}">
                <a16:creationId xmlns:a16="http://schemas.microsoft.com/office/drawing/2014/main" id="{0DA5DB8B-7E5C-4ABC-8069-A9A8806F3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354" y="4790720"/>
            <a:ext cx="657528"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5B1355F-5D45-7E39-D047-A65E0F731843}"/>
              </a:ext>
            </a:extLst>
          </p:cNvPr>
          <p:cNvSpPr txBox="1"/>
          <p:nvPr/>
        </p:nvSpPr>
        <p:spPr>
          <a:xfrm>
            <a:off x="467544" y="5259620"/>
            <a:ext cx="3567212" cy="1415772"/>
          </a:xfrm>
          <a:prstGeom prst="rect">
            <a:avLst/>
          </a:prstGeom>
          <a:noFill/>
        </p:spPr>
        <p:txBody>
          <a:bodyPr wrap="square" rtlCol="0">
            <a:spAutoFit/>
          </a:bodyPr>
          <a:lstStyle/>
          <a:p>
            <a:pPr algn="l">
              <a:lnSpc>
                <a:spcPct val="150000"/>
              </a:lnSpc>
              <a:spcAft>
                <a:spcPts val="600"/>
              </a:spcAft>
            </a:pPr>
            <a:r>
              <a:rPr lang="el-GR" sz="1600" b="1" i="1" dirty="0">
                <a:solidFill>
                  <a:schemeClr val="accent2">
                    <a:lumMod val="50000"/>
                  </a:schemeClr>
                </a:solidFill>
                <a:latin typeface="Calibri Light (Headings)"/>
              </a:rPr>
              <a:t>Ημερίδα, Χαϊδάρι, 17/05/2024</a:t>
            </a:r>
          </a:p>
          <a:p>
            <a:pPr algn="l">
              <a:lnSpc>
                <a:spcPct val="150000"/>
              </a:lnSpc>
              <a:spcAft>
                <a:spcPts val="600"/>
              </a:spcAft>
            </a:pPr>
            <a:r>
              <a:rPr lang="en-US" sz="1600" b="1" i="1" dirty="0">
                <a:solidFill>
                  <a:srgbClr val="0070C0"/>
                </a:solidFill>
                <a:latin typeface="Calibri Light (Headings)"/>
              </a:rPr>
              <a:t>Σπ</a:t>
            </a:r>
            <a:r>
              <a:rPr lang="en-US" sz="1600" b="1" i="1" dirty="0" err="1">
                <a:solidFill>
                  <a:srgbClr val="0070C0"/>
                </a:solidFill>
                <a:latin typeface="Calibri Light (Headings)"/>
              </a:rPr>
              <a:t>υριδούλ</a:t>
            </a:r>
            <a:r>
              <a:rPr lang="en-US" sz="1600" b="1" i="1" dirty="0">
                <a:solidFill>
                  <a:srgbClr val="0070C0"/>
                </a:solidFill>
                <a:latin typeface="Calibri Light (Headings)"/>
              </a:rPr>
              <a:t>α Κούρτη </a:t>
            </a:r>
            <a:endParaRPr lang="el-GR" sz="1600" b="1" i="1" dirty="0">
              <a:solidFill>
                <a:srgbClr val="0070C0"/>
              </a:solidFill>
              <a:latin typeface="Calibri Light (Headings)"/>
            </a:endParaRPr>
          </a:p>
          <a:p>
            <a:pPr algn="l">
              <a:spcAft>
                <a:spcPts val="600"/>
              </a:spcAft>
            </a:pPr>
            <a:r>
              <a:rPr lang="en-US" sz="1400" b="1" i="1" dirty="0">
                <a:solidFill>
                  <a:srgbClr val="0070C0"/>
                </a:solidFill>
                <a:latin typeface="Calibri Light (Headings)"/>
              </a:rPr>
              <a:t>Δα</a:t>
            </a:r>
            <a:r>
              <a:rPr lang="en-US" sz="1400" b="1" i="1" dirty="0" err="1">
                <a:solidFill>
                  <a:srgbClr val="0070C0"/>
                </a:solidFill>
                <a:latin typeface="Calibri Light (Headings)"/>
              </a:rPr>
              <a:t>σκάλ</a:t>
            </a:r>
            <a:r>
              <a:rPr lang="en-US" sz="1400" b="1" i="1" dirty="0">
                <a:solidFill>
                  <a:srgbClr val="0070C0"/>
                </a:solidFill>
                <a:latin typeface="Calibri Light (Headings)"/>
              </a:rPr>
              <a:t>α </a:t>
            </a:r>
            <a:r>
              <a:rPr lang="el-GR" sz="1400" b="1" i="1" dirty="0">
                <a:solidFill>
                  <a:srgbClr val="0070C0"/>
                </a:solidFill>
                <a:latin typeface="Calibri Light (Headings)"/>
              </a:rPr>
              <a:t>Ε</a:t>
            </a:r>
            <a:r>
              <a:rPr lang="en-US" sz="1400" b="1" i="1" dirty="0" err="1">
                <a:solidFill>
                  <a:srgbClr val="0070C0"/>
                </a:solidFill>
                <a:latin typeface="Calibri Light (Headings)"/>
              </a:rPr>
              <a:t>ιδικής</a:t>
            </a:r>
            <a:r>
              <a:rPr lang="en-US" sz="1400" b="1" i="1" dirty="0">
                <a:solidFill>
                  <a:srgbClr val="0070C0"/>
                </a:solidFill>
                <a:latin typeface="Calibri Light (Headings)"/>
              </a:rPr>
              <a:t> </a:t>
            </a:r>
            <a:r>
              <a:rPr lang="el-GR" sz="1400" b="1" i="1" dirty="0">
                <a:solidFill>
                  <a:srgbClr val="0070C0"/>
                </a:solidFill>
                <a:latin typeface="Calibri Light (Headings)"/>
              </a:rPr>
              <a:t>Α</a:t>
            </a:r>
            <a:r>
              <a:rPr lang="en-US" sz="1400" b="1" i="1" dirty="0" err="1">
                <a:solidFill>
                  <a:srgbClr val="0070C0"/>
                </a:solidFill>
                <a:latin typeface="Calibri Light (Headings)"/>
              </a:rPr>
              <a:t>γωγής</a:t>
            </a:r>
            <a:r>
              <a:rPr lang="el-GR" sz="1400" b="1" i="1" dirty="0">
                <a:solidFill>
                  <a:srgbClr val="0070C0"/>
                </a:solidFill>
                <a:latin typeface="Calibri Light (Headings)"/>
              </a:rPr>
              <a:t>, </a:t>
            </a:r>
            <a:r>
              <a:rPr lang="en-US" sz="1400" b="1" i="1" dirty="0">
                <a:solidFill>
                  <a:srgbClr val="0070C0"/>
                </a:solidFill>
                <a:latin typeface="Calibri Light (Headings)"/>
              </a:rPr>
              <a:t>Τ.Ε. 9</a:t>
            </a:r>
            <a:r>
              <a:rPr lang="en-US" sz="1400" b="1" i="1" baseline="30000" dirty="0">
                <a:solidFill>
                  <a:srgbClr val="0070C0"/>
                </a:solidFill>
                <a:latin typeface="Calibri Light (Headings)"/>
              </a:rPr>
              <a:t>ου</a:t>
            </a:r>
            <a:r>
              <a:rPr lang="el-GR" sz="1400" b="1" i="1" baseline="30000" dirty="0">
                <a:solidFill>
                  <a:srgbClr val="0070C0"/>
                </a:solidFill>
                <a:latin typeface="Calibri Light (Headings)"/>
              </a:rPr>
              <a:t>    </a:t>
            </a:r>
            <a:r>
              <a:rPr lang="en-US" sz="1400" b="1" i="1" dirty="0" err="1">
                <a:solidFill>
                  <a:srgbClr val="0070C0"/>
                </a:solidFill>
                <a:latin typeface="Calibri Light (Headings)"/>
              </a:rPr>
              <a:t>Δημοτικού</a:t>
            </a:r>
            <a:r>
              <a:rPr lang="en-US" sz="1400" b="1" i="1" dirty="0">
                <a:solidFill>
                  <a:srgbClr val="0070C0"/>
                </a:solidFill>
                <a:latin typeface="Calibri Light (Headings)"/>
              </a:rPr>
              <a:t> Σχολείου Χαϊδαρίου</a:t>
            </a:r>
            <a:endParaRPr lang="LID4096" sz="1400" dirty="0">
              <a:solidFill>
                <a:srgbClr val="0070C0"/>
              </a:solidFill>
            </a:endParaRPr>
          </a:p>
        </p:txBody>
      </p:sp>
    </p:spTree>
    <p:extLst>
      <p:ext uri="{BB962C8B-B14F-4D97-AF65-F5344CB8AC3E}">
        <p14:creationId xmlns:p14="http://schemas.microsoft.com/office/powerpoint/2010/main" val="2056430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668DAC6F-28C2-5A91-1ED0-76E7C3FC8596}"/>
              </a:ext>
            </a:extLst>
          </p:cNvPr>
          <p:cNvSpPr txBox="1"/>
          <p:nvPr/>
        </p:nvSpPr>
        <p:spPr>
          <a:xfrm>
            <a:off x="3125454" y="319088"/>
            <a:ext cx="5695018" cy="6062240"/>
          </a:xfrm>
          <a:prstGeom prst="rect">
            <a:avLst/>
          </a:prstGeom>
        </p:spPr>
        <p:txBody>
          <a:bodyPr vert="horz" lIns="91440" tIns="45720" rIns="91440" bIns="45720" rtlCol="0" anchor="ctr">
            <a:normAutofit lnSpcReduction="10000"/>
          </a:bodyPr>
          <a:lstStyle/>
          <a:p>
            <a:pPr defTabSz="914400">
              <a:lnSpc>
                <a:spcPct val="90000"/>
              </a:lnSpc>
              <a:spcAft>
                <a:spcPts val="600"/>
              </a:spcAft>
            </a:pPr>
            <a:r>
              <a:rPr lang="en-US" sz="2000" dirty="0" err="1">
                <a:effectLst/>
              </a:rPr>
              <a:t>Όλοι</a:t>
            </a:r>
            <a:r>
              <a:rPr lang="en-US" sz="2000" dirty="0">
                <a:effectLst/>
              </a:rPr>
              <a:t> </a:t>
            </a:r>
            <a:r>
              <a:rPr lang="en-US" sz="2000" dirty="0" err="1">
                <a:effectLst/>
              </a:rPr>
              <a:t>όσοι</a:t>
            </a:r>
            <a:r>
              <a:rPr lang="en-US" sz="2000" dirty="0">
                <a:effectLst/>
              </a:rPr>
              <a:t> </a:t>
            </a:r>
            <a:r>
              <a:rPr lang="en-US" sz="2000" dirty="0" err="1">
                <a:effectLst/>
              </a:rPr>
              <a:t>εργ</a:t>
            </a:r>
            <a:r>
              <a:rPr lang="en-US" sz="2000" dirty="0">
                <a:effectLst/>
              </a:rPr>
              <a:t>αζόμαστε στο χώρο της εκπαίδευσης, συνειδητοποιούμε καθημερινά ότι στην πράξη δεν μπορεί να επιτευχθεί ένα μέσο επίπεδο μάθησης, ένας μέσος μαθητής, μία μέση σχολική τάξη.</a:t>
            </a:r>
            <a:endParaRPr lang="en-US" sz="2000" dirty="0"/>
          </a:p>
          <a:p>
            <a:pPr defTabSz="914400">
              <a:lnSpc>
                <a:spcPct val="90000"/>
              </a:lnSpc>
              <a:spcAft>
                <a:spcPts val="600"/>
              </a:spcAft>
            </a:pPr>
            <a:br>
              <a:rPr lang="en-US" sz="2000" dirty="0"/>
            </a:br>
            <a:r>
              <a:rPr lang="en-US" sz="2000" dirty="0">
                <a:effectLst/>
              </a:rPr>
              <a:t>Η π</a:t>
            </a:r>
            <a:r>
              <a:rPr lang="en-US" sz="2000" dirty="0" err="1">
                <a:effectLst/>
              </a:rPr>
              <a:t>ροώθηση</a:t>
            </a:r>
            <a:r>
              <a:rPr lang="en-US" sz="2000" dirty="0">
                <a:effectLst/>
              </a:rPr>
              <a:t> </a:t>
            </a:r>
            <a:r>
              <a:rPr lang="en-US" sz="2000" dirty="0" err="1">
                <a:effectLst/>
              </a:rPr>
              <a:t>της</a:t>
            </a:r>
            <a:r>
              <a:rPr lang="en-US" sz="2000" dirty="0">
                <a:effectLst/>
              </a:rPr>
              <a:t> </a:t>
            </a:r>
            <a:r>
              <a:rPr lang="en-US" sz="2000" dirty="0" err="1">
                <a:effectLst/>
              </a:rPr>
              <a:t>έντ</a:t>
            </a:r>
            <a:r>
              <a:rPr lang="en-US" sz="2000" dirty="0">
                <a:effectLst/>
              </a:rPr>
              <a:t>αξης των μαθητών με ειδικές ανάγκες και μαθητών με μαθησιακές δυσκολίες στις τάξεις της γενικής εκπαίδευσης ολοένα και διευρύνει την εσωτερική διαφοροποίηση στις τυπικές τάξεις (Παντελιάδου Σ, 2008:7).</a:t>
            </a:r>
          </a:p>
          <a:p>
            <a:pPr defTabSz="914400">
              <a:lnSpc>
                <a:spcPct val="90000"/>
              </a:lnSpc>
              <a:spcAft>
                <a:spcPts val="600"/>
              </a:spcAft>
            </a:pPr>
            <a:r>
              <a:rPr lang="en-US" sz="2000" dirty="0">
                <a:effectLst/>
              </a:rPr>
              <a:t> </a:t>
            </a:r>
            <a:br>
              <a:rPr lang="en-US" sz="2000" dirty="0">
                <a:effectLst/>
              </a:rPr>
            </a:br>
            <a:r>
              <a:rPr lang="en-US" sz="2000" dirty="0">
                <a:effectLst/>
              </a:rPr>
              <a:t>Η </a:t>
            </a:r>
            <a:r>
              <a:rPr lang="en-US" sz="2000" dirty="0" err="1">
                <a:effectLst/>
              </a:rPr>
              <a:t>σύγχρονη</a:t>
            </a:r>
            <a:r>
              <a:rPr lang="en-US" sz="2000" dirty="0">
                <a:effectLst/>
              </a:rPr>
              <a:t> </a:t>
            </a:r>
            <a:r>
              <a:rPr lang="en-US" sz="2000" dirty="0" err="1">
                <a:effectLst/>
              </a:rPr>
              <a:t>τάση</a:t>
            </a:r>
            <a:r>
              <a:rPr lang="en-US" sz="2000" dirty="0">
                <a:effectLst/>
              </a:rPr>
              <a:t> </a:t>
            </a:r>
            <a:r>
              <a:rPr lang="en-US" sz="2000" dirty="0" err="1">
                <a:effectLst/>
              </a:rPr>
              <a:t>της</a:t>
            </a:r>
            <a:r>
              <a:rPr lang="en-US" sz="2000" dirty="0">
                <a:effectLst/>
              </a:rPr>
              <a:t> Πα</a:t>
            </a:r>
            <a:r>
              <a:rPr lang="en-US" sz="2000" dirty="0" err="1">
                <a:effectLst/>
              </a:rPr>
              <a:t>ιδ</a:t>
            </a:r>
            <a:r>
              <a:rPr lang="en-US" sz="2000" dirty="0">
                <a:effectLst/>
              </a:rPr>
              <a:t>αγωγικής Επιστήμης σήμερα στηρίζεται στις αρχές της συνεκπαίδευσης των παιδιών με και χωρίς ειδικές ανάγκες </a:t>
            </a:r>
            <a:r>
              <a:rPr lang="en-US" sz="2000" dirty="0"/>
              <a:t>«</a:t>
            </a:r>
            <a:r>
              <a:rPr lang="en-US" sz="2000" dirty="0">
                <a:effectLst/>
              </a:rPr>
              <a:t>Ένα σχολείο για όλους</a:t>
            </a:r>
            <a:r>
              <a:rPr lang="en-US" sz="2000" dirty="0"/>
              <a:t>»</a:t>
            </a:r>
            <a:r>
              <a:rPr lang="en-US" sz="2000" dirty="0">
                <a:effectLst/>
              </a:rPr>
              <a:t>.</a:t>
            </a:r>
          </a:p>
          <a:p>
            <a:pPr defTabSz="914400">
              <a:lnSpc>
                <a:spcPct val="90000"/>
              </a:lnSpc>
              <a:spcAft>
                <a:spcPts val="600"/>
              </a:spcAft>
            </a:pPr>
            <a:br>
              <a:rPr lang="en-US" sz="2000" dirty="0">
                <a:effectLst/>
              </a:rPr>
            </a:br>
            <a:r>
              <a:rPr lang="en-US" sz="2000" dirty="0">
                <a:effectLst/>
              </a:rPr>
              <a:t>Η </a:t>
            </a:r>
            <a:r>
              <a:rPr lang="en-US" sz="2000" b="1" dirty="0" err="1">
                <a:solidFill>
                  <a:srgbClr val="FF0000"/>
                </a:solidFill>
                <a:effectLst/>
              </a:rPr>
              <a:t>δι</a:t>
            </a:r>
            <a:r>
              <a:rPr lang="en-US" sz="2000" b="1" dirty="0">
                <a:solidFill>
                  <a:srgbClr val="FF0000"/>
                </a:solidFill>
                <a:effectLst/>
              </a:rPr>
              <a:t>αφοροποιημένη διδασκαλία</a:t>
            </a:r>
            <a:r>
              <a:rPr lang="en-US" sz="2000" dirty="0">
                <a:solidFill>
                  <a:srgbClr val="FF0000"/>
                </a:solidFill>
                <a:effectLst/>
              </a:rPr>
              <a:t> </a:t>
            </a:r>
            <a:r>
              <a:rPr lang="en-US" sz="2000" dirty="0">
                <a:effectLst/>
              </a:rPr>
              <a:t>μπορεί να βοηθήσει σημαντικά μιας και η διδασκαλία προσαρμόζεται στα διαφορετικά επίπεδα ετοιμότητας, μαθησιακού προφίλ και ενδιαφερόντων όλων των μαθητών</a:t>
            </a:r>
            <a:r>
              <a:rPr lang="en-US" sz="1700" dirty="0">
                <a:effectLst/>
              </a:rPr>
              <a:t>.</a:t>
            </a:r>
            <a:endParaRPr lang="en-US" sz="1700" dirty="0"/>
          </a:p>
        </p:txBody>
      </p:sp>
    </p:spTree>
    <p:extLst>
      <p:ext uri="{BB962C8B-B14F-4D97-AF65-F5344CB8AC3E}">
        <p14:creationId xmlns:p14="http://schemas.microsoft.com/office/powerpoint/2010/main" val="3998634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220196"/>
            <a:ext cx="7066893"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099696"/>
            <a:ext cx="145668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14">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836384" y="1866059"/>
            <a:ext cx="2987899"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Τίτλος 1"/>
          <p:cNvSpPr>
            <a:spLocks noGrp="1"/>
          </p:cNvSpPr>
          <p:nvPr>
            <p:ph type="ctrTitle"/>
          </p:nvPr>
        </p:nvSpPr>
        <p:spPr>
          <a:xfrm>
            <a:off x="3533787" y="1412776"/>
            <a:ext cx="5223722" cy="5004263"/>
          </a:xfrm>
        </p:spPr>
        <p:txBody>
          <a:bodyPr>
            <a:noAutofit/>
          </a:bodyPr>
          <a:lstStyle/>
          <a:p>
            <a:pPr algn="r"/>
            <a:r>
              <a:rPr lang="el-GR" sz="2000" dirty="0">
                <a:effectLst/>
                <a:latin typeface="+mn-lt"/>
                <a:ea typeface="NSimSun" panose="02010609030101010101" pitchFamily="49" charset="-122"/>
                <a:cs typeface="Arial" panose="020B0604020202020204" pitchFamily="34" charset="0"/>
              </a:rPr>
              <a:t>Ως εκπαιδευτικοί παρατηρούμε  στις τάξεις μας αρκετούς μαθητές να δυσκολεύονται ιδιαίτερα στο μάθημα της</a:t>
            </a:r>
            <a:r>
              <a:rPr lang="en-US" sz="2000" dirty="0">
                <a:effectLst/>
                <a:latin typeface="+mn-lt"/>
                <a:ea typeface="NSimSun" panose="02010609030101010101" pitchFamily="49" charset="-122"/>
                <a:cs typeface="Arial" panose="020B0604020202020204" pitchFamily="34" charset="0"/>
              </a:rPr>
              <a:t> </a:t>
            </a:r>
            <a:r>
              <a:rPr lang="el-GR" sz="2000" dirty="0">
                <a:effectLst/>
                <a:latin typeface="+mn-lt"/>
                <a:ea typeface="NSimSun" panose="02010609030101010101" pitchFamily="49" charset="-122"/>
                <a:cs typeface="Arial" panose="020B0604020202020204" pitchFamily="34" charset="0"/>
              </a:rPr>
              <a:t>γλώσσας. </a:t>
            </a:r>
            <a:br>
              <a:rPr lang="en-US" sz="2000" dirty="0">
                <a:effectLst/>
                <a:latin typeface="+mn-lt"/>
                <a:ea typeface="NSimSun" panose="02010609030101010101" pitchFamily="49" charset="-122"/>
                <a:cs typeface="Arial" panose="020B0604020202020204" pitchFamily="34" charset="0"/>
              </a:rPr>
            </a:br>
            <a:br>
              <a:rPr lang="en-US" sz="2000" dirty="0">
                <a:effectLst/>
                <a:latin typeface="+mn-lt"/>
                <a:ea typeface="NSimSun" panose="02010609030101010101" pitchFamily="49" charset="-122"/>
                <a:cs typeface="Arial" panose="020B0604020202020204" pitchFamily="34" charset="0"/>
              </a:rPr>
            </a:br>
            <a:r>
              <a:rPr lang="el-GR" sz="2000" dirty="0">
                <a:effectLst/>
                <a:latin typeface="+mn-lt"/>
                <a:ea typeface="NSimSun" panose="02010609030101010101" pitchFamily="49" charset="-122"/>
                <a:cs typeface="Arial" panose="020B0604020202020204" pitchFamily="34" charset="0"/>
              </a:rPr>
              <a:t>Τις μεγαλύτερες όμως δυσκολίες τις αντιμετωπίζουν οι μαθητές  με μαθησιακές  δυσκολίες και προβλήματα μάθησης όπως η δυσλεξία, οι διάφορες μαθησιακές δυσκολίες</a:t>
            </a:r>
            <a:r>
              <a:rPr lang="el-GR" sz="2000">
                <a:effectLst/>
                <a:latin typeface="+mn-lt"/>
                <a:ea typeface="NSimSun" panose="02010609030101010101" pitchFamily="49" charset="-122"/>
                <a:cs typeface="Arial" panose="020B0604020202020204" pitchFamily="34" charset="0"/>
              </a:rPr>
              <a:t>, η</a:t>
            </a:r>
            <a:br>
              <a:rPr lang="el-GR" sz="2000">
                <a:effectLst/>
                <a:latin typeface="+mn-lt"/>
                <a:ea typeface="NSimSun" panose="02010609030101010101" pitchFamily="49" charset="-122"/>
                <a:cs typeface="Arial" panose="020B0604020202020204" pitchFamily="34" charset="0"/>
              </a:rPr>
            </a:br>
            <a:r>
              <a:rPr lang="el-GR" sz="2000">
                <a:effectLst/>
                <a:latin typeface="+mn-lt"/>
                <a:ea typeface="NSimSun" panose="02010609030101010101" pitchFamily="49" charset="-122"/>
                <a:cs typeface="Arial" panose="020B0604020202020204" pitchFamily="34" charset="0"/>
              </a:rPr>
              <a:t>διάσπασης </a:t>
            </a:r>
            <a:r>
              <a:rPr lang="el-GR" sz="2000" dirty="0">
                <a:effectLst/>
                <a:latin typeface="+mn-lt"/>
                <a:ea typeface="NSimSun" panose="02010609030101010101" pitchFamily="49" charset="-122"/>
                <a:cs typeface="Arial" panose="020B0604020202020204" pitchFamily="34" charset="0"/>
              </a:rPr>
              <a:t>προσοχής  κ.α.</a:t>
            </a:r>
            <a:br>
              <a:rPr lang="en-US" sz="2000" dirty="0">
                <a:effectLst/>
                <a:latin typeface="+mn-lt"/>
                <a:ea typeface="NSimSun" panose="02010609030101010101" pitchFamily="49" charset="-122"/>
                <a:cs typeface="Arial" panose="020B0604020202020204" pitchFamily="34" charset="0"/>
              </a:rPr>
            </a:br>
            <a:br>
              <a:rPr lang="en-US" sz="2000" dirty="0">
                <a:effectLst/>
                <a:latin typeface="+mn-lt"/>
                <a:ea typeface="NSimSun" panose="02010609030101010101" pitchFamily="49" charset="-122"/>
                <a:cs typeface="Arial" panose="020B0604020202020204" pitchFamily="34" charset="0"/>
              </a:rPr>
            </a:br>
            <a:r>
              <a:rPr lang="el-GR" sz="2000" kern="100" dirty="0">
                <a:effectLst/>
                <a:latin typeface="+mn-lt"/>
                <a:ea typeface="NSimSun" panose="02010609030101010101" pitchFamily="49" charset="-122"/>
                <a:cs typeface="Arial" panose="020B0604020202020204" pitchFamily="34" charset="0"/>
              </a:rPr>
              <a:t>Τα τελευταία χρόνια αρκετές έρευνες ασχολούνται με τ</a:t>
            </a:r>
            <a:r>
              <a:rPr lang="el-GR" sz="2000" dirty="0">
                <a:effectLst/>
                <a:latin typeface="+mn-lt"/>
                <a:ea typeface="NSimSun" panose="02010609030101010101" pitchFamily="49" charset="-122"/>
                <a:cs typeface="Arial" panose="020B0604020202020204" pitchFamily="34" charset="0"/>
              </a:rPr>
              <a:t>η σημασία των ελλειμμάτων σε υποκειμενικές </a:t>
            </a:r>
            <a:r>
              <a:rPr lang="el-GR" sz="2000" b="1" dirty="0">
                <a:effectLst/>
                <a:latin typeface="+mn-lt"/>
                <a:ea typeface="NSimSun" panose="02010609030101010101" pitchFamily="49" charset="-122"/>
                <a:cs typeface="Arial" panose="020B0604020202020204" pitchFamily="34" charset="0"/>
              </a:rPr>
              <a:t>προφορικές</a:t>
            </a:r>
            <a:r>
              <a:rPr lang="el-GR" sz="2000" dirty="0">
                <a:effectLst/>
                <a:latin typeface="+mn-lt"/>
                <a:ea typeface="NSimSun" panose="02010609030101010101" pitchFamily="49" charset="-122"/>
                <a:cs typeface="Arial" panose="020B0604020202020204" pitchFamily="34" charset="0"/>
              </a:rPr>
              <a:t> γλωσσικές δεξιότητες καθώς και στη σημασία που παίζει η καλλιέργεια  του </a:t>
            </a:r>
            <a:r>
              <a:rPr lang="el-GR" sz="2000" b="1" dirty="0">
                <a:effectLst/>
                <a:latin typeface="+mn-lt"/>
                <a:ea typeface="NSimSun" panose="02010609030101010101" pitchFamily="49" charset="-122"/>
                <a:cs typeface="Arial" panose="020B0604020202020204" pitchFamily="34" charset="0"/>
              </a:rPr>
              <a:t>προφορικού λόγου </a:t>
            </a:r>
            <a:r>
              <a:rPr lang="el-GR" sz="2000" dirty="0">
                <a:effectLst/>
                <a:latin typeface="+mn-lt"/>
                <a:ea typeface="NSimSun" panose="02010609030101010101" pitchFamily="49" charset="-122"/>
                <a:cs typeface="Arial" panose="020B0604020202020204" pitchFamily="34" charset="0"/>
              </a:rPr>
              <a:t>στην εξάλειψη των ελλειμμάτων στη γλώσσα σε μαθητές με μαθησιακές δυσκολίες.</a:t>
            </a:r>
            <a:endParaRPr lang="el-GR" sz="2000" dirty="0">
              <a:latin typeface="+mn-lt"/>
              <a:cs typeface="Arial" panose="020B0604020202020204" pitchFamily="34" charset="0"/>
            </a:endParaRPr>
          </a:p>
        </p:txBody>
      </p:sp>
    </p:spTree>
    <p:extLst>
      <p:ext uri="{BB962C8B-B14F-4D97-AF65-F5344CB8AC3E}">
        <p14:creationId xmlns:p14="http://schemas.microsoft.com/office/powerpoint/2010/main" val="175234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3088" y="0"/>
            <a:ext cx="7177823"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Τίτλος 1"/>
          <p:cNvSpPr>
            <a:spLocks noGrp="1"/>
          </p:cNvSpPr>
          <p:nvPr>
            <p:ph type="ctrTitle"/>
          </p:nvPr>
        </p:nvSpPr>
        <p:spPr>
          <a:xfrm>
            <a:off x="1835696" y="798267"/>
            <a:ext cx="5688632" cy="3384375"/>
          </a:xfrm>
        </p:spPr>
        <p:txBody>
          <a:bodyPr>
            <a:noAutofit/>
          </a:bodyPr>
          <a:lstStyle/>
          <a:p>
            <a: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Παρακάτω θα σας παρουσιάσω αποσπασματικά κάποια από τα κύρια σημεία μιας ερευνητικής εργασίας που έγινε  από τους</a:t>
            </a:r>
            <a:r>
              <a:rPr lang="en-US"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 Charles </a:t>
            </a:r>
            <a:r>
              <a:rPr lang="en-US" sz="1600" dirty="0" err="1">
                <a:solidFill>
                  <a:srgbClr val="FFFFFF"/>
                </a:solidFill>
                <a:effectLst/>
                <a:latin typeface="Arial" panose="020B0604020202020204" pitchFamily="34" charset="0"/>
                <a:ea typeface="NSimSun" panose="02010609030101010101" pitchFamily="49" charset="-122"/>
                <a:cs typeface="Arial" panose="020B0604020202020204" pitchFamily="34" charset="0"/>
              </a:rPr>
              <a:t>Hulmea</a:t>
            </a:r>
            <a:r>
              <a:rPr lang="en-US"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 and Margaret J. </a:t>
            </a:r>
            <a:r>
              <a:rPr lang="en-US" sz="1600" dirty="0" err="1">
                <a:solidFill>
                  <a:srgbClr val="FFFFFF"/>
                </a:solidFill>
                <a:effectLst/>
                <a:latin typeface="Arial" panose="020B0604020202020204" pitchFamily="34" charset="0"/>
                <a:ea typeface="NSimSun" panose="02010609030101010101" pitchFamily="49" charset="-122"/>
                <a:cs typeface="Arial" panose="020B0604020202020204" pitchFamily="34" charset="0"/>
              </a:rPr>
              <a:t>Snowlingb</a:t>
            </a:r>
            <a:r>
              <a:rPr lang="en-US" sz="1600" dirty="0">
                <a:solidFill>
                  <a:srgbClr val="FFFFFF"/>
                </a:solidFill>
                <a:latin typeface="Arial" panose="020B0604020202020204" pitchFamily="34" charset="0"/>
                <a:ea typeface="NSimSun" panose="02010609030101010101" pitchFamily="49" charset="-122"/>
                <a:cs typeface="Arial" panose="020B0604020202020204" pitchFamily="34" charset="0"/>
              </a:rPr>
              <a:t>, August </a:t>
            </a:r>
            <a:r>
              <a:rPr lang="en-US"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2018</a:t>
            </a:r>
            <a:r>
              <a:rPr lang="en-US" sz="1600" dirty="0">
                <a:solidFill>
                  <a:srgbClr val="FFFFFF"/>
                </a:solidFill>
                <a:latin typeface="Arial" panose="020B0604020202020204" pitchFamily="34" charset="0"/>
                <a:ea typeface="NSimSun" panose="02010609030101010101" pitchFamily="49" charset="-122"/>
                <a:cs typeface="Arial" panose="020B0604020202020204" pitchFamily="34" charset="0"/>
              </a:rPr>
              <a:t> </a:t>
            </a:r>
            <a: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σε παιδιά από 3</a:t>
            </a:r>
            <a:r>
              <a:rPr lang="en-US"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a:t>
            </a:r>
            <a: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5</a:t>
            </a:r>
            <a:r>
              <a:rPr lang="en-US"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 </a:t>
            </a:r>
            <a: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- 8 ετών προκειμένου να διερευνήσουν τις αιτιώδεις σχέσεις μεταξύ δεξιοτήτων προφορικής  γλώσσας και γραμματισμού.</a:t>
            </a:r>
            <a:br>
              <a:rPr lang="en-US"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br>
            <a: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 </a:t>
            </a:r>
            <a:b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br>
            <a: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Σύμφωνα με το άρθρο, οι πρώιμες δυσκολίες στην προφορική γλώσσα των παιδιών, αποτελούν ισχυρούς προγνωστικούς παράγοντες μεταγενέστερων δυσκολιών στην κατανόηση της ανάγνωσης και </a:t>
            </a:r>
            <a:r>
              <a:rPr lang="el-GR" sz="1600" dirty="0">
                <a:solidFill>
                  <a:srgbClr val="FFFFFF"/>
                </a:solidFill>
                <a:latin typeface="Arial" panose="020B0604020202020204" pitchFamily="34" charset="0"/>
                <a:ea typeface="NSimSun" panose="02010609030101010101" pitchFamily="49" charset="-122"/>
                <a:cs typeface="Arial" panose="020B0604020202020204" pitchFamily="34" charset="0"/>
              </a:rPr>
              <a:t>τα παιδιά με φτωχές γλωσσικές δεξιότητες στην προσχολική ηλικία διατρέχουν υψηλό κίνδυνο να αναπτύξουν δυσλεξία και δυσκολίες στην</a:t>
            </a:r>
            <a:r>
              <a:rPr lang="en-US" sz="1600" dirty="0">
                <a:solidFill>
                  <a:srgbClr val="FFFFFF"/>
                </a:solidFill>
                <a:latin typeface="Arial" panose="020B0604020202020204" pitchFamily="34" charset="0"/>
                <a:ea typeface="NSimSun" panose="02010609030101010101" pitchFamily="49" charset="-122"/>
                <a:cs typeface="Arial" panose="020B0604020202020204" pitchFamily="34" charset="0"/>
              </a:rPr>
              <a:t> </a:t>
            </a:r>
            <a:r>
              <a:rPr lang="el-GR" sz="1600" dirty="0">
                <a:solidFill>
                  <a:srgbClr val="FFFFFF"/>
                </a:solidFill>
                <a:latin typeface="Arial" panose="020B0604020202020204" pitchFamily="34" charset="0"/>
                <a:ea typeface="NSimSun" panose="02010609030101010101" pitchFamily="49" charset="-122"/>
                <a:cs typeface="Arial" panose="020B0604020202020204" pitchFamily="34" charset="0"/>
              </a:rPr>
              <a:t>αναγνωστική</a:t>
            </a:r>
            <a:r>
              <a:rPr lang="en-US" sz="1600" dirty="0">
                <a:solidFill>
                  <a:srgbClr val="FFFFFF"/>
                </a:solidFill>
                <a:latin typeface="Arial" panose="020B0604020202020204" pitchFamily="34" charset="0"/>
                <a:ea typeface="NSimSun" panose="02010609030101010101" pitchFamily="49" charset="-122"/>
                <a:cs typeface="Arial" panose="020B0604020202020204" pitchFamily="34" charset="0"/>
              </a:rPr>
              <a:t> </a:t>
            </a:r>
            <a:r>
              <a:rPr lang="el-GR" sz="1600" dirty="0">
                <a:solidFill>
                  <a:srgbClr val="FFFFFF"/>
                </a:solidFill>
                <a:latin typeface="Arial" panose="020B0604020202020204" pitchFamily="34" charset="0"/>
                <a:ea typeface="NSimSun" panose="02010609030101010101" pitchFamily="49" charset="-122"/>
                <a:cs typeface="Arial" panose="020B0604020202020204" pitchFamily="34" charset="0"/>
              </a:rPr>
              <a:t>κατανόηση</a:t>
            </a:r>
            <a: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t>.</a:t>
            </a:r>
            <a:br>
              <a:rPr lang="el-GR" sz="1600" dirty="0">
                <a:solidFill>
                  <a:srgbClr val="FFFFFF"/>
                </a:solidFill>
                <a:effectLst/>
                <a:latin typeface="Arial" panose="020B0604020202020204" pitchFamily="34" charset="0"/>
                <a:ea typeface="NSimSun" panose="02010609030101010101" pitchFamily="49" charset="-122"/>
                <a:cs typeface="Arial" panose="020B0604020202020204" pitchFamily="34" charset="0"/>
              </a:rPr>
            </a:br>
            <a:endParaRPr lang="el-GR" sz="1600" dirty="0">
              <a:solidFill>
                <a:srgbClr val="FFFFFF"/>
              </a:solidFill>
              <a:latin typeface="Arial" panose="020B0604020202020204" pitchFamily="34" charset="0"/>
              <a:cs typeface="Arial" panose="020B0604020202020204" pitchFamily="34" charset="0"/>
            </a:endParaRPr>
          </a:p>
        </p:txBody>
      </p:sp>
      <p:sp>
        <p:nvSpPr>
          <p:cNvPr id="11"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0654" y="4173498"/>
            <a:ext cx="3182692" cy="18288"/>
          </a:xfrm>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Projector screen outline">
            <a:extLst>
              <a:ext uri="{FF2B5EF4-FFF2-40B4-BE49-F238E27FC236}">
                <a16:creationId xmlns:a16="http://schemas.microsoft.com/office/drawing/2014/main" id="{427BDB04-7101-EC5F-B425-15F86EB396D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40718" y="4491084"/>
            <a:ext cx="2460277" cy="2460277"/>
          </a:xfrm>
          <a:prstGeom prst="rect">
            <a:avLst/>
          </a:prstGeom>
        </p:spPr>
      </p:pic>
    </p:spTree>
    <p:extLst>
      <p:ext uri="{BB962C8B-B14F-4D97-AF65-F5344CB8AC3E}">
        <p14:creationId xmlns:p14="http://schemas.microsoft.com/office/powerpoint/2010/main" val="1895112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4718595"/>
            <a:ext cx="4057650" cy="18288"/>
          </a:xfrm>
          <a:custGeom>
            <a:avLst/>
            <a:gdLst>
              <a:gd name="connsiteX0" fmla="*/ 0 w 4057650"/>
              <a:gd name="connsiteY0" fmla="*/ 0 h 18288"/>
              <a:gd name="connsiteX1" fmla="*/ 757428 w 4057650"/>
              <a:gd name="connsiteY1" fmla="*/ 0 h 18288"/>
              <a:gd name="connsiteX2" fmla="*/ 1474279 w 4057650"/>
              <a:gd name="connsiteY2" fmla="*/ 0 h 18288"/>
              <a:gd name="connsiteX3" fmla="*/ 2191131 w 4057650"/>
              <a:gd name="connsiteY3" fmla="*/ 0 h 18288"/>
              <a:gd name="connsiteX4" fmla="*/ 2745676 w 4057650"/>
              <a:gd name="connsiteY4" fmla="*/ 0 h 18288"/>
              <a:gd name="connsiteX5" fmla="*/ 3340798 w 4057650"/>
              <a:gd name="connsiteY5" fmla="*/ 0 h 18288"/>
              <a:gd name="connsiteX6" fmla="*/ 4057650 w 4057650"/>
              <a:gd name="connsiteY6" fmla="*/ 0 h 18288"/>
              <a:gd name="connsiteX7" fmla="*/ 4057650 w 4057650"/>
              <a:gd name="connsiteY7" fmla="*/ 18288 h 18288"/>
              <a:gd name="connsiteX8" fmla="*/ 3381375 w 4057650"/>
              <a:gd name="connsiteY8" fmla="*/ 18288 h 18288"/>
              <a:gd name="connsiteX9" fmla="*/ 2826830 w 4057650"/>
              <a:gd name="connsiteY9" fmla="*/ 18288 h 18288"/>
              <a:gd name="connsiteX10" fmla="*/ 2272284 w 4057650"/>
              <a:gd name="connsiteY10" fmla="*/ 18288 h 18288"/>
              <a:gd name="connsiteX11" fmla="*/ 1555432 w 4057650"/>
              <a:gd name="connsiteY11" fmla="*/ 18288 h 18288"/>
              <a:gd name="connsiteX12" fmla="*/ 960310 w 4057650"/>
              <a:gd name="connsiteY12" fmla="*/ 18288 h 18288"/>
              <a:gd name="connsiteX13" fmla="*/ 0 w 4057650"/>
              <a:gd name="connsiteY13" fmla="*/ 18288 h 18288"/>
              <a:gd name="connsiteX14" fmla="*/ 0 w 405765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8288"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150" y="8855"/>
                  <a:pt x="4057759" y="14521"/>
                  <a:pt x="4057650" y="18288"/>
                </a:cubicBezTo>
                <a:cubicBezTo>
                  <a:pt x="3743404" y="40125"/>
                  <a:pt x="3625516" y="-14923"/>
                  <a:pt x="3381375" y="18288"/>
                </a:cubicBezTo>
                <a:cubicBezTo>
                  <a:pt x="3137235" y="51499"/>
                  <a:pt x="2946571" y="1"/>
                  <a:pt x="2826830" y="18288"/>
                </a:cubicBezTo>
                <a:cubicBezTo>
                  <a:pt x="2707090" y="36575"/>
                  <a:pt x="2402756" y="1432"/>
                  <a:pt x="2272284" y="18288"/>
                </a:cubicBezTo>
                <a:cubicBezTo>
                  <a:pt x="2141812" y="35144"/>
                  <a:pt x="1895935" y="18199"/>
                  <a:pt x="1555432" y="18288"/>
                </a:cubicBezTo>
                <a:cubicBezTo>
                  <a:pt x="1214929" y="18377"/>
                  <a:pt x="1103072" y="14503"/>
                  <a:pt x="960310" y="18288"/>
                </a:cubicBezTo>
                <a:cubicBezTo>
                  <a:pt x="817548" y="22073"/>
                  <a:pt x="402272" y="-29359"/>
                  <a:pt x="0" y="18288"/>
                </a:cubicBezTo>
                <a:cubicBezTo>
                  <a:pt x="683" y="12014"/>
                  <a:pt x="724" y="5908"/>
                  <a:pt x="0" y="0"/>
                </a:cubicBezTo>
                <a:close/>
              </a:path>
              <a:path w="4057650" h="18288"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752" y="7180"/>
                  <a:pt x="4057819" y="13790"/>
                  <a:pt x="4057650" y="18288"/>
                </a:cubicBezTo>
                <a:cubicBezTo>
                  <a:pt x="3865148" y="-3313"/>
                  <a:pt x="3702543" y="49468"/>
                  <a:pt x="3381375" y="18288"/>
                </a:cubicBezTo>
                <a:cubicBezTo>
                  <a:pt x="3060208" y="-12892"/>
                  <a:pt x="2956571" y="-8678"/>
                  <a:pt x="2826830" y="18288"/>
                </a:cubicBezTo>
                <a:cubicBezTo>
                  <a:pt x="2697089" y="45254"/>
                  <a:pt x="2411031" y="43154"/>
                  <a:pt x="2150555" y="18288"/>
                </a:cubicBezTo>
                <a:cubicBezTo>
                  <a:pt x="1890080" y="-6578"/>
                  <a:pt x="1741827" y="-615"/>
                  <a:pt x="1474280" y="18288"/>
                </a:cubicBezTo>
                <a:cubicBezTo>
                  <a:pt x="1206734" y="37191"/>
                  <a:pt x="998203" y="33335"/>
                  <a:pt x="838581" y="18288"/>
                </a:cubicBezTo>
                <a:cubicBezTo>
                  <a:pt x="678959" y="3241"/>
                  <a:pt x="187101" y="-13212"/>
                  <a:pt x="0" y="18288"/>
                </a:cubicBezTo>
                <a:cubicBezTo>
                  <a:pt x="571" y="10093"/>
                  <a:pt x="-125" y="840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DE755A1-494E-C5B0-9BAB-7C995AFDF523}"/>
              </a:ext>
            </a:extLst>
          </p:cNvPr>
          <p:cNvSpPr txBox="1"/>
          <p:nvPr/>
        </p:nvSpPr>
        <p:spPr>
          <a:xfrm>
            <a:off x="89756" y="332656"/>
            <a:ext cx="8962202" cy="4093428"/>
          </a:xfrm>
          <a:prstGeom prst="rect">
            <a:avLst/>
          </a:prstGeom>
          <a:noFill/>
        </p:spPr>
        <p:txBody>
          <a:bodyPr wrap="square" rtlCol="0">
            <a:spAutoFit/>
          </a:bodyPr>
          <a:lstStyle/>
          <a:p>
            <a:pPr algn="just"/>
            <a:r>
              <a:rPr lang="el-GR" sz="2000" dirty="0"/>
              <a:t>Υπάρχουν δύο διακριτές μορφές αναγνωστικής διαταραχής στα παιδιά. Τα προβλήματα στην αποκωδικοποίηση (αναπτυξιακή δυσλεξία) και τα προβλήματα στην κατανόηση κειμένου (διαταραχή αναγνωστικής κατανόησης)  που και τα δύο φαίνεται να εξαρτώνται κυρίως από ελλείμματα στις υποκείμενες  προφορικές γλωσσικές δεξιότητες και την ανάπτυξη του προφορικού λόγου.</a:t>
            </a:r>
            <a:endParaRPr lang="en-US" sz="2000" dirty="0"/>
          </a:p>
          <a:p>
            <a:pPr algn="just"/>
            <a:br>
              <a:rPr lang="el-GR" sz="2000" dirty="0"/>
            </a:br>
            <a:r>
              <a:rPr lang="el-GR" sz="2000" dirty="0"/>
              <a:t>Όπως θα σκιαγραφήσουμε παρακάτω, η δυσλεξία σχετίζεται με πρώιμα προβλήματα στην ανάπτυξη της προφορικής γλώσσας, με τα επίμονα προβλήματα στην ανάπτυξη των δεξιοτήτων ομιλίας-ήχου (φωνολογικά) να αποτελούν ένα ιδιαίτερα σημαντικό εμπόδιο στην αποκωδικοποίηση του έντυπου λόγου. Αντίθετα, η διαταραχή της αναγνωστικής κατανόησης εξαρτάται σε μεγάλο βαθμό από τις ευρύτερες προφορικές γλωσσικές δυσκολίες, και ιδιαίτερα από προβλήματα  κατανόησης της σημασίας των λέξεων .</a:t>
            </a:r>
            <a:endParaRPr lang="LID4096" sz="2000" dirty="0"/>
          </a:p>
        </p:txBody>
      </p:sp>
      <p:pic>
        <p:nvPicPr>
          <p:cNvPr id="19" name="Picture 18" descr="Young girl hand on forehead">
            <a:extLst>
              <a:ext uri="{FF2B5EF4-FFF2-40B4-BE49-F238E27FC236}">
                <a16:creationId xmlns:a16="http://schemas.microsoft.com/office/drawing/2014/main" id="{0DC71E58-B29D-F557-7175-9BA9001A04D3}"/>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467544" y="4915365"/>
            <a:ext cx="483541" cy="1770576"/>
          </a:xfrm>
          <a:prstGeom prst="rect">
            <a:avLst/>
          </a:prstGeom>
        </p:spPr>
      </p:pic>
      <p:pic>
        <p:nvPicPr>
          <p:cNvPr id="21" name="Picture 20" descr="Young boy with hand on face">
            <a:extLst>
              <a:ext uri="{FF2B5EF4-FFF2-40B4-BE49-F238E27FC236}">
                <a16:creationId xmlns:a16="http://schemas.microsoft.com/office/drawing/2014/main" id="{CD529066-456A-4E30-371F-462A363FD30C}"/>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4486208" y="4912153"/>
            <a:ext cx="540857" cy="1770577"/>
          </a:xfrm>
          <a:prstGeom prst="rect">
            <a:avLst/>
          </a:prstGeom>
        </p:spPr>
      </p:pic>
      <p:pic>
        <p:nvPicPr>
          <p:cNvPr id="23" name="Picture 22" descr="Young school girl hands on lap">
            <a:extLst>
              <a:ext uri="{FF2B5EF4-FFF2-40B4-BE49-F238E27FC236}">
                <a16:creationId xmlns:a16="http://schemas.microsoft.com/office/drawing/2014/main" id="{08568F75-5524-E1D8-3684-F634E0B95F99}"/>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3213656" y="4912153"/>
            <a:ext cx="531957" cy="1770576"/>
          </a:xfrm>
          <a:prstGeom prst="rect">
            <a:avLst/>
          </a:prstGeom>
        </p:spPr>
      </p:pic>
      <p:pic>
        <p:nvPicPr>
          <p:cNvPr id="25" name="Picture 24" descr="Young boy thumbs down">
            <a:extLst>
              <a:ext uri="{FF2B5EF4-FFF2-40B4-BE49-F238E27FC236}">
                <a16:creationId xmlns:a16="http://schemas.microsoft.com/office/drawing/2014/main" id="{79C291A4-4949-7B9E-D700-2DFF44FFE452}"/>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Lst>
          </a:blip>
          <a:stretch>
            <a:fillRect/>
          </a:stretch>
        </p:blipFill>
        <p:spPr>
          <a:xfrm>
            <a:off x="1691680" y="4915365"/>
            <a:ext cx="781381" cy="1770576"/>
          </a:xfrm>
          <a:prstGeom prst="rect">
            <a:avLst/>
          </a:prstGeom>
        </p:spPr>
      </p:pic>
      <p:pic>
        <p:nvPicPr>
          <p:cNvPr id="27" name="Picture 26" descr="Child reading with teddy bear">
            <a:extLst>
              <a:ext uri="{FF2B5EF4-FFF2-40B4-BE49-F238E27FC236}">
                <a16:creationId xmlns:a16="http://schemas.microsoft.com/office/drawing/2014/main" id="{0330C5DE-459D-90D1-59D5-6D60370979A9}"/>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6289220" y="4615737"/>
            <a:ext cx="2762738" cy="2052610"/>
          </a:xfrm>
          <a:prstGeom prst="ellipse">
            <a:avLst/>
          </a:prstGeom>
          <a:ln>
            <a:noFill/>
          </a:ln>
          <a:effectLst>
            <a:softEdge rad="112500"/>
          </a:effectLst>
        </p:spPr>
      </p:pic>
    </p:spTree>
    <p:extLst>
      <p:ext uri="{BB962C8B-B14F-4D97-AF65-F5344CB8AC3E}">
        <p14:creationId xmlns:p14="http://schemas.microsoft.com/office/powerpoint/2010/main" val="4233321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Θέση περιεχομένου 2">
            <a:extLst>
              <a:ext uri="{FF2B5EF4-FFF2-40B4-BE49-F238E27FC236}">
                <a16:creationId xmlns:a16="http://schemas.microsoft.com/office/drawing/2014/main" id="{ADE57B8C-3D76-40A2-AFB5-6BEC67F882E5}"/>
              </a:ext>
            </a:extLst>
          </p:cNvPr>
          <p:cNvSpPr>
            <a:spLocks noGrp="1"/>
          </p:cNvSpPr>
          <p:nvPr>
            <p:ph idx="1"/>
          </p:nvPr>
        </p:nvSpPr>
        <p:spPr>
          <a:xfrm>
            <a:off x="3335481" y="591344"/>
            <a:ext cx="5179868" cy="5585619"/>
          </a:xfrm>
        </p:spPr>
        <p:txBody>
          <a:bodyPr anchor="ctr">
            <a:normAutofit/>
          </a:bodyPr>
          <a:lstStyle/>
          <a:p>
            <a:pPr marL="0" indent="0">
              <a:buNone/>
            </a:pPr>
            <a:r>
              <a:rPr lang="el-GR" dirty="0"/>
              <a:t> […]  Γενικά  οι παρεμβάσεις για την προώθηση της αναγνωστικής κατανόησης πρέπει να στηρίζονται στην βελτίωση των προφορικών γλωσσικών δεξιοτήτων (συμπεριλαμβανομένων των </a:t>
            </a:r>
            <a:r>
              <a:rPr lang="el-GR" dirty="0">
                <a:solidFill>
                  <a:schemeClr val="accent2"/>
                </a:solidFill>
              </a:rPr>
              <a:t>ασκήσεων εμπλουτισμού λεξιλογίου </a:t>
            </a:r>
            <a:r>
              <a:rPr lang="el-GR" dirty="0"/>
              <a:t>και </a:t>
            </a:r>
            <a:r>
              <a:rPr lang="el-GR" dirty="0">
                <a:solidFill>
                  <a:schemeClr val="accent2"/>
                </a:solidFill>
              </a:rPr>
              <a:t>ανάπτυξης δεξιοτήτων αφήγησης</a:t>
            </a:r>
            <a:r>
              <a:rPr lang="el-GR" dirty="0"/>
              <a:t>) καθώς και στην χρήση </a:t>
            </a:r>
            <a:r>
              <a:rPr lang="el-GR" dirty="0" err="1"/>
              <a:t>μεταγνωστικών</a:t>
            </a:r>
            <a:r>
              <a:rPr lang="el-GR" dirty="0"/>
              <a:t> στρατηγικών για τη διασφάλιση της συνεκτικής κατανόησης του κειμένου.</a:t>
            </a:r>
          </a:p>
        </p:txBody>
      </p:sp>
    </p:spTree>
    <p:extLst>
      <p:ext uri="{BB962C8B-B14F-4D97-AF65-F5344CB8AC3E}">
        <p14:creationId xmlns:p14="http://schemas.microsoft.com/office/powerpoint/2010/main" val="97650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D24BFD5-D814-402B-B6C4-EEF6AE14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FED7E8-9A97-475F-9FA4-113410D44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9604" y="1031284"/>
            <a:ext cx="2735746" cy="4436126"/>
          </a:xfrm>
          <a:custGeom>
            <a:avLst/>
            <a:gdLst>
              <a:gd name="connsiteX0" fmla="*/ 0 w 2735746"/>
              <a:gd name="connsiteY0" fmla="*/ 0 h 4436126"/>
              <a:gd name="connsiteX1" fmla="*/ 601864 w 2735746"/>
              <a:gd name="connsiteY1" fmla="*/ 0 h 4436126"/>
              <a:gd name="connsiteX2" fmla="*/ 1203728 w 2735746"/>
              <a:gd name="connsiteY2" fmla="*/ 0 h 4436126"/>
              <a:gd name="connsiteX3" fmla="*/ 1860307 w 2735746"/>
              <a:gd name="connsiteY3" fmla="*/ 0 h 4436126"/>
              <a:gd name="connsiteX4" fmla="*/ 2735746 w 2735746"/>
              <a:gd name="connsiteY4" fmla="*/ 0 h 4436126"/>
              <a:gd name="connsiteX5" fmla="*/ 2735746 w 2735746"/>
              <a:gd name="connsiteY5" fmla="*/ 722455 h 4436126"/>
              <a:gd name="connsiteX6" fmla="*/ 2735746 w 2735746"/>
              <a:gd name="connsiteY6" fmla="*/ 1400548 h 4436126"/>
              <a:gd name="connsiteX7" fmla="*/ 2735746 w 2735746"/>
              <a:gd name="connsiteY7" fmla="*/ 2123003 h 4436126"/>
              <a:gd name="connsiteX8" fmla="*/ 2735746 w 2735746"/>
              <a:gd name="connsiteY8" fmla="*/ 2623652 h 4436126"/>
              <a:gd name="connsiteX9" fmla="*/ 2735746 w 2735746"/>
              <a:gd name="connsiteY9" fmla="*/ 3346106 h 4436126"/>
              <a:gd name="connsiteX10" fmla="*/ 2735746 w 2735746"/>
              <a:gd name="connsiteY10" fmla="*/ 4436126 h 4436126"/>
              <a:gd name="connsiteX11" fmla="*/ 2106524 w 2735746"/>
              <a:gd name="connsiteY11" fmla="*/ 4436126 h 4436126"/>
              <a:gd name="connsiteX12" fmla="*/ 1449945 w 2735746"/>
              <a:gd name="connsiteY12" fmla="*/ 4436126 h 4436126"/>
              <a:gd name="connsiteX13" fmla="*/ 793366 w 2735746"/>
              <a:gd name="connsiteY13" fmla="*/ 4436126 h 4436126"/>
              <a:gd name="connsiteX14" fmla="*/ 0 w 2735746"/>
              <a:gd name="connsiteY14" fmla="*/ 4436126 h 4436126"/>
              <a:gd name="connsiteX15" fmla="*/ 0 w 2735746"/>
              <a:gd name="connsiteY15" fmla="*/ 3713671 h 4436126"/>
              <a:gd name="connsiteX16" fmla="*/ 0 w 2735746"/>
              <a:gd name="connsiteY16" fmla="*/ 3124300 h 4436126"/>
              <a:gd name="connsiteX17" fmla="*/ 0 w 2735746"/>
              <a:gd name="connsiteY17" fmla="*/ 2446207 h 4436126"/>
              <a:gd name="connsiteX18" fmla="*/ 0 w 2735746"/>
              <a:gd name="connsiteY18" fmla="*/ 1856836 h 4436126"/>
              <a:gd name="connsiteX19" fmla="*/ 0 w 2735746"/>
              <a:gd name="connsiteY19" fmla="*/ 1178742 h 4436126"/>
              <a:gd name="connsiteX20" fmla="*/ 0 w 2735746"/>
              <a:gd name="connsiteY20" fmla="*/ 678094 h 4436126"/>
              <a:gd name="connsiteX21" fmla="*/ 0 w 2735746"/>
              <a:gd name="connsiteY21"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35746" h="4436126" fill="none" extrusionOk="0">
                <a:moveTo>
                  <a:pt x="0" y="0"/>
                </a:moveTo>
                <a:cubicBezTo>
                  <a:pt x="179540" y="26169"/>
                  <a:pt x="438012" y="23230"/>
                  <a:pt x="601864" y="0"/>
                </a:cubicBezTo>
                <a:cubicBezTo>
                  <a:pt x="765716" y="-23230"/>
                  <a:pt x="955038" y="-5127"/>
                  <a:pt x="1203728" y="0"/>
                </a:cubicBezTo>
                <a:cubicBezTo>
                  <a:pt x="1452418" y="5127"/>
                  <a:pt x="1646417" y="-25974"/>
                  <a:pt x="1860307" y="0"/>
                </a:cubicBezTo>
                <a:cubicBezTo>
                  <a:pt x="2074197" y="25974"/>
                  <a:pt x="2430568" y="-26480"/>
                  <a:pt x="2735746" y="0"/>
                </a:cubicBezTo>
                <a:cubicBezTo>
                  <a:pt x="2706048" y="340749"/>
                  <a:pt x="2740838" y="495871"/>
                  <a:pt x="2735746" y="722455"/>
                </a:cubicBezTo>
                <a:cubicBezTo>
                  <a:pt x="2730654" y="949039"/>
                  <a:pt x="2752433" y="1198388"/>
                  <a:pt x="2735746" y="1400548"/>
                </a:cubicBezTo>
                <a:cubicBezTo>
                  <a:pt x="2719059" y="1602708"/>
                  <a:pt x="2715247" y="1770847"/>
                  <a:pt x="2735746" y="2123003"/>
                </a:cubicBezTo>
                <a:cubicBezTo>
                  <a:pt x="2756245" y="2475160"/>
                  <a:pt x="2751062" y="2522091"/>
                  <a:pt x="2735746" y="2623652"/>
                </a:cubicBezTo>
                <a:cubicBezTo>
                  <a:pt x="2720430" y="2725213"/>
                  <a:pt x="2753604" y="3142493"/>
                  <a:pt x="2735746" y="3346106"/>
                </a:cubicBezTo>
                <a:cubicBezTo>
                  <a:pt x="2717888" y="3549719"/>
                  <a:pt x="2748400" y="4025565"/>
                  <a:pt x="2735746" y="4436126"/>
                </a:cubicBezTo>
                <a:cubicBezTo>
                  <a:pt x="2455834" y="4434463"/>
                  <a:pt x="2336666" y="4425166"/>
                  <a:pt x="2106524" y="4436126"/>
                </a:cubicBezTo>
                <a:cubicBezTo>
                  <a:pt x="1876382" y="4447086"/>
                  <a:pt x="1601121" y="4420147"/>
                  <a:pt x="1449945" y="4436126"/>
                </a:cubicBezTo>
                <a:cubicBezTo>
                  <a:pt x="1298769" y="4452105"/>
                  <a:pt x="950963" y="4404014"/>
                  <a:pt x="793366" y="4436126"/>
                </a:cubicBezTo>
                <a:cubicBezTo>
                  <a:pt x="635769" y="4468238"/>
                  <a:pt x="300146" y="4462205"/>
                  <a:pt x="0" y="4436126"/>
                </a:cubicBezTo>
                <a:cubicBezTo>
                  <a:pt x="25833" y="4232419"/>
                  <a:pt x="3486" y="4019021"/>
                  <a:pt x="0" y="3713671"/>
                </a:cubicBezTo>
                <a:cubicBezTo>
                  <a:pt x="-3486" y="3408322"/>
                  <a:pt x="-27541" y="3277286"/>
                  <a:pt x="0" y="3124300"/>
                </a:cubicBezTo>
                <a:cubicBezTo>
                  <a:pt x="27541" y="2971314"/>
                  <a:pt x="31162" y="2762025"/>
                  <a:pt x="0" y="2446207"/>
                </a:cubicBezTo>
                <a:cubicBezTo>
                  <a:pt x="-31162" y="2130389"/>
                  <a:pt x="9656" y="2027375"/>
                  <a:pt x="0" y="1856836"/>
                </a:cubicBezTo>
                <a:cubicBezTo>
                  <a:pt x="-9656" y="1686297"/>
                  <a:pt x="-14688" y="1512539"/>
                  <a:pt x="0" y="1178742"/>
                </a:cubicBezTo>
                <a:cubicBezTo>
                  <a:pt x="14688" y="844945"/>
                  <a:pt x="2890" y="917816"/>
                  <a:pt x="0" y="678094"/>
                </a:cubicBezTo>
                <a:cubicBezTo>
                  <a:pt x="-2890" y="438372"/>
                  <a:pt x="5448" y="207647"/>
                  <a:pt x="0" y="0"/>
                </a:cubicBezTo>
                <a:close/>
              </a:path>
              <a:path w="2735746" h="4436126" stroke="0" extrusionOk="0">
                <a:moveTo>
                  <a:pt x="0" y="0"/>
                </a:moveTo>
                <a:cubicBezTo>
                  <a:pt x="209894" y="16338"/>
                  <a:pt x="375877" y="-31334"/>
                  <a:pt x="629222" y="0"/>
                </a:cubicBezTo>
                <a:cubicBezTo>
                  <a:pt x="882567" y="31334"/>
                  <a:pt x="997255" y="-29736"/>
                  <a:pt x="1258443" y="0"/>
                </a:cubicBezTo>
                <a:cubicBezTo>
                  <a:pt x="1519631" y="29736"/>
                  <a:pt x="1769008" y="-24969"/>
                  <a:pt x="1942380" y="0"/>
                </a:cubicBezTo>
                <a:cubicBezTo>
                  <a:pt x="2115752" y="24969"/>
                  <a:pt x="2487652" y="32052"/>
                  <a:pt x="2735746" y="0"/>
                </a:cubicBezTo>
                <a:cubicBezTo>
                  <a:pt x="2751518" y="246908"/>
                  <a:pt x="2711283" y="325094"/>
                  <a:pt x="2735746" y="589371"/>
                </a:cubicBezTo>
                <a:cubicBezTo>
                  <a:pt x="2760209" y="853648"/>
                  <a:pt x="2718833" y="972107"/>
                  <a:pt x="2735746" y="1090020"/>
                </a:cubicBezTo>
                <a:cubicBezTo>
                  <a:pt x="2752659" y="1207933"/>
                  <a:pt x="2729992" y="1582062"/>
                  <a:pt x="2735746" y="1812474"/>
                </a:cubicBezTo>
                <a:cubicBezTo>
                  <a:pt x="2741500" y="2042886"/>
                  <a:pt x="2707628" y="2235903"/>
                  <a:pt x="2735746" y="2401845"/>
                </a:cubicBezTo>
                <a:cubicBezTo>
                  <a:pt x="2763864" y="2567787"/>
                  <a:pt x="2758150" y="2913761"/>
                  <a:pt x="2735746" y="3124300"/>
                </a:cubicBezTo>
                <a:cubicBezTo>
                  <a:pt x="2713342" y="3334839"/>
                  <a:pt x="2720989" y="3582863"/>
                  <a:pt x="2735746" y="3758032"/>
                </a:cubicBezTo>
                <a:cubicBezTo>
                  <a:pt x="2750503" y="3933201"/>
                  <a:pt x="2736802" y="4250321"/>
                  <a:pt x="2735746" y="4436126"/>
                </a:cubicBezTo>
                <a:cubicBezTo>
                  <a:pt x="2480396" y="4409468"/>
                  <a:pt x="2193035" y="4433672"/>
                  <a:pt x="2051810" y="4436126"/>
                </a:cubicBezTo>
                <a:cubicBezTo>
                  <a:pt x="1910585" y="4438580"/>
                  <a:pt x="1557696" y="4442846"/>
                  <a:pt x="1422588" y="4436126"/>
                </a:cubicBezTo>
                <a:cubicBezTo>
                  <a:pt x="1287480" y="4429406"/>
                  <a:pt x="1114403" y="4428562"/>
                  <a:pt x="820724" y="4436126"/>
                </a:cubicBezTo>
                <a:cubicBezTo>
                  <a:pt x="527045" y="4443690"/>
                  <a:pt x="375914" y="4447757"/>
                  <a:pt x="0" y="4436126"/>
                </a:cubicBezTo>
                <a:cubicBezTo>
                  <a:pt x="-31538" y="4174476"/>
                  <a:pt x="-31250" y="4099935"/>
                  <a:pt x="0" y="3802394"/>
                </a:cubicBezTo>
                <a:cubicBezTo>
                  <a:pt x="31250" y="3504853"/>
                  <a:pt x="9806" y="3349077"/>
                  <a:pt x="0" y="3213023"/>
                </a:cubicBezTo>
                <a:cubicBezTo>
                  <a:pt x="-9806" y="3076969"/>
                  <a:pt x="-22953" y="2900441"/>
                  <a:pt x="0" y="2712374"/>
                </a:cubicBezTo>
                <a:cubicBezTo>
                  <a:pt x="22953" y="2524307"/>
                  <a:pt x="-35854" y="2231517"/>
                  <a:pt x="0" y="1989919"/>
                </a:cubicBezTo>
                <a:cubicBezTo>
                  <a:pt x="35854" y="1748321"/>
                  <a:pt x="1945" y="1519865"/>
                  <a:pt x="0" y="1400548"/>
                </a:cubicBezTo>
                <a:cubicBezTo>
                  <a:pt x="-1945" y="1281231"/>
                  <a:pt x="-11601" y="971726"/>
                  <a:pt x="0" y="811177"/>
                </a:cubicBezTo>
                <a:cubicBezTo>
                  <a:pt x="11601" y="650628"/>
                  <a:pt x="34125" y="210794"/>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ketch line">
            <a:extLst>
              <a:ext uri="{FF2B5EF4-FFF2-40B4-BE49-F238E27FC236}">
                <a16:creationId xmlns:a16="http://schemas.microsoft.com/office/drawing/2014/main" id="{2A39B854-4B6C-4F7F-A602-6F97770C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49" y="5439978"/>
            <a:ext cx="4711446" cy="18288"/>
          </a:xfrm>
          <a:custGeom>
            <a:avLst/>
            <a:gdLst>
              <a:gd name="connsiteX0" fmla="*/ 0 w 4711446"/>
              <a:gd name="connsiteY0" fmla="*/ 0 h 18288"/>
              <a:gd name="connsiteX1" fmla="*/ 625949 w 4711446"/>
              <a:gd name="connsiteY1" fmla="*/ 0 h 18288"/>
              <a:gd name="connsiteX2" fmla="*/ 1157670 w 4711446"/>
              <a:gd name="connsiteY2" fmla="*/ 0 h 18288"/>
              <a:gd name="connsiteX3" fmla="*/ 1736504 w 4711446"/>
              <a:gd name="connsiteY3" fmla="*/ 0 h 18288"/>
              <a:gd name="connsiteX4" fmla="*/ 2456683 w 4711446"/>
              <a:gd name="connsiteY4" fmla="*/ 0 h 18288"/>
              <a:gd name="connsiteX5" fmla="*/ 3082632 w 4711446"/>
              <a:gd name="connsiteY5" fmla="*/ 0 h 18288"/>
              <a:gd name="connsiteX6" fmla="*/ 3661467 w 4711446"/>
              <a:gd name="connsiteY6" fmla="*/ 0 h 18288"/>
              <a:gd name="connsiteX7" fmla="*/ 4711446 w 4711446"/>
              <a:gd name="connsiteY7" fmla="*/ 0 h 18288"/>
              <a:gd name="connsiteX8" fmla="*/ 4711446 w 4711446"/>
              <a:gd name="connsiteY8" fmla="*/ 18288 h 18288"/>
              <a:gd name="connsiteX9" fmla="*/ 4038382 w 4711446"/>
              <a:gd name="connsiteY9" fmla="*/ 18288 h 18288"/>
              <a:gd name="connsiteX10" fmla="*/ 3459547 w 4711446"/>
              <a:gd name="connsiteY10" fmla="*/ 18288 h 18288"/>
              <a:gd name="connsiteX11" fmla="*/ 2692255 w 4711446"/>
              <a:gd name="connsiteY11" fmla="*/ 18288 h 18288"/>
              <a:gd name="connsiteX12" fmla="*/ 2066306 w 4711446"/>
              <a:gd name="connsiteY12" fmla="*/ 18288 h 18288"/>
              <a:gd name="connsiteX13" fmla="*/ 1534585 w 4711446"/>
              <a:gd name="connsiteY13" fmla="*/ 18288 h 18288"/>
              <a:gd name="connsiteX14" fmla="*/ 814407 w 4711446"/>
              <a:gd name="connsiteY14" fmla="*/ 18288 h 18288"/>
              <a:gd name="connsiteX15" fmla="*/ 0 w 4711446"/>
              <a:gd name="connsiteY15" fmla="*/ 18288 h 18288"/>
              <a:gd name="connsiteX16" fmla="*/ 0 w 4711446"/>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11446" h="18288" fill="none" extrusionOk="0">
                <a:moveTo>
                  <a:pt x="0" y="0"/>
                </a:moveTo>
                <a:cubicBezTo>
                  <a:pt x="275996" y="-6775"/>
                  <a:pt x="430270" y="12128"/>
                  <a:pt x="625949" y="0"/>
                </a:cubicBezTo>
                <a:cubicBezTo>
                  <a:pt x="821628" y="-12128"/>
                  <a:pt x="953153" y="2170"/>
                  <a:pt x="1157670" y="0"/>
                </a:cubicBezTo>
                <a:cubicBezTo>
                  <a:pt x="1362187" y="-2170"/>
                  <a:pt x="1508708" y="24986"/>
                  <a:pt x="1736504" y="0"/>
                </a:cubicBezTo>
                <a:cubicBezTo>
                  <a:pt x="1964300" y="-24986"/>
                  <a:pt x="2114331" y="-14747"/>
                  <a:pt x="2456683" y="0"/>
                </a:cubicBezTo>
                <a:cubicBezTo>
                  <a:pt x="2799035" y="14747"/>
                  <a:pt x="2904885" y="27883"/>
                  <a:pt x="3082632" y="0"/>
                </a:cubicBezTo>
                <a:cubicBezTo>
                  <a:pt x="3260379" y="-27883"/>
                  <a:pt x="3449277" y="21284"/>
                  <a:pt x="3661467" y="0"/>
                </a:cubicBezTo>
                <a:cubicBezTo>
                  <a:pt x="3873658" y="-21284"/>
                  <a:pt x="4403906" y="12447"/>
                  <a:pt x="4711446" y="0"/>
                </a:cubicBezTo>
                <a:cubicBezTo>
                  <a:pt x="4711844" y="7429"/>
                  <a:pt x="4711426" y="10822"/>
                  <a:pt x="4711446" y="18288"/>
                </a:cubicBezTo>
                <a:cubicBezTo>
                  <a:pt x="4441704" y="14143"/>
                  <a:pt x="4312170" y="5146"/>
                  <a:pt x="4038382" y="18288"/>
                </a:cubicBezTo>
                <a:cubicBezTo>
                  <a:pt x="3764594" y="31430"/>
                  <a:pt x="3716634" y="24680"/>
                  <a:pt x="3459547" y="18288"/>
                </a:cubicBezTo>
                <a:cubicBezTo>
                  <a:pt x="3202460" y="11896"/>
                  <a:pt x="2879854" y="19674"/>
                  <a:pt x="2692255" y="18288"/>
                </a:cubicBezTo>
                <a:cubicBezTo>
                  <a:pt x="2504656" y="16902"/>
                  <a:pt x="2223731" y="-2796"/>
                  <a:pt x="2066306" y="18288"/>
                </a:cubicBezTo>
                <a:cubicBezTo>
                  <a:pt x="1908881" y="39372"/>
                  <a:pt x="1781464" y="10855"/>
                  <a:pt x="1534585" y="18288"/>
                </a:cubicBezTo>
                <a:cubicBezTo>
                  <a:pt x="1287706" y="25721"/>
                  <a:pt x="979966" y="-15294"/>
                  <a:pt x="814407" y="18288"/>
                </a:cubicBezTo>
                <a:cubicBezTo>
                  <a:pt x="648848" y="51870"/>
                  <a:pt x="195527" y="13986"/>
                  <a:pt x="0" y="18288"/>
                </a:cubicBezTo>
                <a:cubicBezTo>
                  <a:pt x="-591" y="13205"/>
                  <a:pt x="-663" y="6329"/>
                  <a:pt x="0" y="0"/>
                </a:cubicBezTo>
                <a:close/>
              </a:path>
              <a:path w="4711446" h="18288" stroke="0" extrusionOk="0">
                <a:moveTo>
                  <a:pt x="0" y="0"/>
                </a:moveTo>
                <a:cubicBezTo>
                  <a:pt x="225644" y="-29218"/>
                  <a:pt x="321824" y="-13505"/>
                  <a:pt x="625949" y="0"/>
                </a:cubicBezTo>
                <a:cubicBezTo>
                  <a:pt x="930074" y="13505"/>
                  <a:pt x="1040728" y="23682"/>
                  <a:pt x="1157670" y="0"/>
                </a:cubicBezTo>
                <a:cubicBezTo>
                  <a:pt x="1274612" y="-23682"/>
                  <a:pt x="1732715" y="-38127"/>
                  <a:pt x="1924962" y="0"/>
                </a:cubicBezTo>
                <a:cubicBezTo>
                  <a:pt x="2117209" y="38127"/>
                  <a:pt x="2299261" y="17383"/>
                  <a:pt x="2550911" y="0"/>
                </a:cubicBezTo>
                <a:cubicBezTo>
                  <a:pt x="2802561" y="-17383"/>
                  <a:pt x="2873352" y="-24010"/>
                  <a:pt x="3176861" y="0"/>
                </a:cubicBezTo>
                <a:cubicBezTo>
                  <a:pt x="3480370" y="24010"/>
                  <a:pt x="3597961" y="-9070"/>
                  <a:pt x="3944153" y="0"/>
                </a:cubicBezTo>
                <a:cubicBezTo>
                  <a:pt x="4290345" y="9070"/>
                  <a:pt x="4345995" y="26854"/>
                  <a:pt x="4711446" y="0"/>
                </a:cubicBezTo>
                <a:cubicBezTo>
                  <a:pt x="4710560" y="5429"/>
                  <a:pt x="4712267" y="14046"/>
                  <a:pt x="4711446" y="18288"/>
                </a:cubicBezTo>
                <a:cubicBezTo>
                  <a:pt x="4574282" y="23897"/>
                  <a:pt x="4363770" y="43566"/>
                  <a:pt x="4132611" y="18288"/>
                </a:cubicBezTo>
                <a:cubicBezTo>
                  <a:pt x="3901452" y="-6990"/>
                  <a:pt x="3795359" y="-7327"/>
                  <a:pt x="3459547" y="18288"/>
                </a:cubicBezTo>
                <a:cubicBezTo>
                  <a:pt x="3123735" y="43903"/>
                  <a:pt x="3000502" y="-9998"/>
                  <a:pt x="2786484" y="18288"/>
                </a:cubicBezTo>
                <a:cubicBezTo>
                  <a:pt x="2572466" y="46574"/>
                  <a:pt x="2424773" y="17766"/>
                  <a:pt x="2160535" y="18288"/>
                </a:cubicBezTo>
                <a:cubicBezTo>
                  <a:pt x="1896297" y="18810"/>
                  <a:pt x="1673486" y="-6557"/>
                  <a:pt x="1393242" y="18288"/>
                </a:cubicBezTo>
                <a:cubicBezTo>
                  <a:pt x="1112998" y="43133"/>
                  <a:pt x="887393" y="39122"/>
                  <a:pt x="625949" y="18288"/>
                </a:cubicBezTo>
                <a:cubicBezTo>
                  <a:pt x="364505" y="-2546"/>
                  <a:pt x="251092" y="19641"/>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4261811-9E15-230C-7F3B-9DE1E673F839}"/>
              </a:ext>
            </a:extLst>
          </p:cNvPr>
          <p:cNvSpPr txBox="1"/>
          <p:nvPr/>
        </p:nvSpPr>
        <p:spPr>
          <a:xfrm>
            <a:off x="539553" y="1031284"/>
            <a:ext cx="4968552" cy="5016758"/>
          </a:xfrm>
          <a:prstGeom prst="rect">
            <a:avLst/>
          </a:prstGeom>
          <a:noFill/>
        </p:spPr>
        <p:txBody>
          <a:bodyPr wrap="square" rtlCol="0">
            <a:spAutoFit/>
          </a:bodyPr>
          <a:lstStyle/>
          <a:p>
            <a:pPr algn="just"/>
            <a:r>
              <a:rPr lang="el-GR" sz="1600" dirty="0">
                <a:ea typeface="Calibri" panose="020F0502020204030204" pitchFamily="34" charset="0"/>
                <a:cs typeface="Arial" panose="020B0604020202020204" pitchFamily="34" charset="0"/>
              </a:rPr>
              <a:t>Στο άρθρο γίνεται αναφορά και για την ερευνητική ομάδα</a:t>
            </a:r>
            <a:r>
              <a:rPr lang="el-GR" sz="1600" dirty="0">
                <a:effectLst/>
                <a:ea typeface="Calibri" panose="020F0502020204030204" pitchFamily="34" charset="0"/>
                <a:cs typeface="Arial" panose="020B0604020202020204" pitchFamily="34" charset="0"/>
              </a:rPr>
              <a:t> του </a:t>
            </a:r>
            <a:r>
              <a:rPr lang="en-US" sz="1600" dirty="0">
                <a:effectLst/>
                <a:ea typeface="Calibri" panose="020F0502020204030204" pitchFamily="34" charset="0"/>
                <a:cs typeface="Arial" panose="020B0604020202020204" pitchFamily="34" charset="0"/>
              </a:rPr>
              <a:t>Fricke et al</a:t>
            </a:r>
            <a:r>
              <a:rPr lang="el-GR" sz="1600" dirty="0">
                <a:effectLst/>
                <a:ea typeface="Calibri" panose="020F0502020204030204" pitchFamily="34" charset="0"/>
                <a:cs typeface="Arial" panose="020B0604020202020204" pitchFamily="34" charset="0"/>
              </a:rPr>
              <a:t>. όπου αξιολόγησαν ένα πρόγραμμα </a:t>
            </a:r>
            <a:r>
              <a:rPr lang="el-GR" sz="1600" b="1" dirty="0">
                <a:effectLst/>
                <a:ea typeface="Calibri" panose="020F0502020204030204" pitchFamily="34" charset="0"/>
                <a:cs typeface="Arial" panose="020B0604020202020204" pitchFamily="34" charset="0"/>
              </a:rPr>
              <a:t>προφορικής γλώσσας </a:t>
            </a:r>
            <a:r>
              <a:rPr lang="el-GR" sz="1600" dirty="0">
                <a:effectLst/>
                <a:ea typeface="Calibri" panose="020F0502020204030204" pitchFamily="34" charset="0"/>
                <a:cs typeface="Arial" panose="020B0604020202020204" pitchFamily="34" charset="0"/>
              </a:rPr>
              <a:t>που αποσκοπούσε στη </a:t>
            </a:r>
            <a:r>
              <a:rPr lang="el-GR" sz="1600" b="1" dirty="0">
                <a:solidFill>
                  <a:schemeClr val="accent2"/>
                </a:solidFill>
                <a:effectLst/>
                <a:ea typeface="Calibri" panose="020F0502020204030204" pitchFamily="34" charset="0"/>
                <a:cs typeface="Arial" panose="020B0604020202020204" pitchFamily="34" charset="0"/>
              </a:rPr>
              <a:t>βελτίωση του λεξιλογίου</a:t>
            </a:r>
            <a:r>
              <a:rPr lang="el-GR" sz="1600" dirty="0">
                <a:effectLst/>
                <a:ea typeface="Calibri" panose="020F0502020204030204" pitchFamily="34" charset="0"/>
                <a:cs typeface="Arial" panose="020B0604020202020204" pitchFamily="34" charset="0"/>
              </a:rPr>
              <a:t>, του </a:t>
            </a:r>
            <a:r>
              <a:rPr lang="el-GR" sz="1600" b="1" dirty="0">
                <a:solidFill>
                  <a:schemeClr val="accent2"/>
                </a:solidFill>
                <a:effectLst/>
                <a:ea typeface="Calibri" panose="020F0502020204030204" pitchFamily="34" charset="0"/>
                <a:cs typeface="Arial" panose="020B0604020202020204" pitchFamily="34" charset="0"/>
              </a:rPr>
              <a:t>συντακτικού</a:t>
            </a:r>
            <a:r>
              <a:rPr lang="el-GR" sz="1600" dirty="0">
                <a:effectLst/>
                <a:ea typeface="Calibri" panose="020F0502020204030204" pitchFamily="34" charset="0"/>
                <a:cs typeface="Arial" panose="020B0604020202020204" pitchFamily="34" charset="0"/>
              </a:rPr>
              <a:t>, της </a:t>
            </a:r>
            <a:r>
              <a:rPr lang="el-GR" sz="1600" b="1" dirty="0">
                <a:solidFill>
                  <a:schemeClr val="accent2"/>
                </a:solidFill>
                <a:effectLst/>
                <a:ea typeface="Calibri" panose="020F0502020204030204" pitchFamily="34" charset="0"/>
                <a:cs typeface="Arial" panose="020B0604020202020204" pitchFamily="34" charset="0"/>
              </a:rPr>
              <a:t>αφήγησης</a:t>
            </a:r>
            <a:r>
              <a:rPr lang="el-GR" sz="1600" dirty="0">
                <a:effectLst/>
                <a:ea typeface="Calibri" panose="020F0502020204030204" pitchFamily="34" charset="0"/>
                <a:cs typeface="Arial" panose="020B0604020202020204" pitchFamily="34" charset="0"/>
              </a:rPr>
              <a:t> και των </a:t>
            </a:r>
            <a:r>
              <a:rPr lang="el-GR" sz="1600" b="1" dirty="0">
                <a:solidFill>
                  <a:schemeClr val="accent2"/>
                </a:solidFill>
                <a:effectLst/>
                <a:ea typeface="Calibri" panose="020F0502020204030204" pitchFamily="34" charset="0"/>
                <a:cs typeface="Arial" panose="020B0604020202020204" pitchFamily="34" charset="0"/>
              </a:rPr>
              <a:t>δεξιοτήτων ενεργητικής ακρόασης</a:t>
            </a:r>
            <a:r>
              <a:rPr lang="el-GR" sz="1600" dirty="0">
                <a:effectLst/>
                <a:ea typeface="Calibri" panose="020F0502020204030204" pitchFamily="34" charset="0"/>
                <a:cs typeface="Arial" panose="020B0604020202020204" pitchFamily="34" charset="0"/>
              </a:rPr>
              <a:t> καθώς και  τον αντίκτυπό τους στην ανάγνωση. </a:t>
            </a:r>
            <a:endParaRPr lang="en-US" sz="1600" dirty="0">
              <a:effectLst/>
              <a:ea typeface="Calibri" panose="020F0502020204030204" pitchFamily="34" charset="0"/>
              <a:cs typeface="Arial" panose="020B0604020202020204" pitchFamily="34" charset="0"/>
            </a:endParaRPr>
          </a:p>
          <a:p>
            <a:pPr algn="just"/>
            <a:endParaRPr lang="en-US" sz="1600" dirty="0">
              <a:ea typeface="Calibri" panose="020F0502020204030204" pitchFamily="34" charset="0"/>
              <a:cs typeface="Arial" panose="020B0604020202020204" pitchFamily="34" charset="0"/>
            </a:endParaRPr>
          </a:p>
          <a:p>
            <a:pPr algn="just"/>
            <a:r>
              <a:rPr lang="el-GR" sz="1600" dirty="0">
                <a:effectLst/>
                <a:ea typeface="Calibri" panose="020F0502020204030204" pitchFamily="34" charset="0"/>
                <a:cs typeface="Arial" panose="020B0604020202020204" pitchFamily="34" charset="0"/>
              </a:rPr>
              <a:t>Τα παιδιά που έλαβαν την παρέμβαση </a:t>
            </a:r>
            <a:r>
              <a:rPr lang="el-GR" sz="1600" b="1" dirty="0">
                <a:solidFill>
                  <a:srgbClr val="ED7D31"/>
                </a:solidFill>
                <a:effectLst/>
                <a:ea typeface="Calibri" panose="020F0502020204030204" pitchFamily="34" charset="0"/>
                <a:cs typeface="Arial" panose="020B0604020202020204" pitchFamily="34" charset="0"/>
              </a:rPr>
              <a:t>βελτιώθηκαν</a:t>
            </a:r>
            <a:r>
              <a:rPr lang="el-GR" sz="1600" dirty="0">
                <a:effectLst/>
                <a:ea typeface="Calibri" panose="020F0502020204030204" pitchFamily="34" charset="0"/>
                <a:cs typeface="Arial" panose="020B0604020202020204" pitchFamily="34" charset="0"/>
              </a:rPr>
              <a:t> στην </a:t>
            </a:r>
            <a:r>
              <a:rPr lang="el-GR" sz="1600" b="1" dirty="0">
                <a:solidFill>
                  <a:srgbClr val="ED7D31"/>
                </a:solidFill>
                <a:effectLst/>
                <a:ea typeface="Calibri" panose="020F0502020204030204" pitchFamily="34" charset="0"/>
                <a:cs typeface="Arial" panose="020B0604020202020204" pitchFamily="34" charset="0"/>
              </a:rPr>
              <a:t>προφορική γλώσσα</a:t>
            </a:r>
            <a:r>
              <a:rPr lang="el-GR" sz="1600" dirty="0">
                <a:effectLst/>
                <a:ea typeface="Calibri" panose="020F0502020204030204" pitchFamily="34" charset="0"/>
                <a:cs typeface="Arial" panose="020B0604020202020204" pitchFamily="34" charset="0"/>
              </a:rPr>
              <a:t>, στις </a:t>
            </a:r>
            <a:r>
              <a:rPr lang="el-GR" sz="1600" b="1" dirty="0">
                <a:solidFill>
                  <a:srgbClr val="ED7D31"/>
                </a:solidFill>
                <a:effectLst/>
                <a:ea typeface="Calibri" panose="020F0502020204030204" pitchFamily="34" charset="0"/>
                <a:cs typeface="Arial" panose="020B0604020202020204" pitchFamily="34" charset="0"/>
              </a:rPr>
              <a:t>αφηγηματικές δεξιότητες</a:t>
            </a:r>
            <a:r>
              <a:rPr lang="el-GR" sz="1600" dirty="0">
                <a:effectLst/>
                <a:ea typeface="Calibri" panose="020F0502020204030204" pitchFamily="34" charset="0"/>
                <a:cs typeface="Arial" panose="020B0604020202020204" pitchFamily="34" charset="0"/>
              </a:rPr>
              <a:t>, στην  </a:t>
            </a:r>
            <a:r>
              <a:rPr lang="el-GR" sz="1600" b="1" dirty="0">
                <a:solidFill>
                  <a:srgbClr val="ED7D31"/>
                </a:solidFill>
                <a:effectLst/>
                <a:ea typeface="Calibri" panose="020F0502020204030204" pitchFamily="34" charset="0"/>
                <a:cs typeface="Arial" panose="020B0604020202020204" pitchFamily="34" charset="0"/>
              </a:rPr>
              <a:t>επίγνωση του φωνήματος </a:t>
            </a:r>
            <a:r>
              <a:rPr lang="el-GR" sz="1600" dirty="0">
                <a:effectLst/>
                <a:ea typeface="Calibri" panose="020F0502020204030204" pitchFamily="34" charset="0"/>
                <a:cs typeface="Arial" panose="020B0604020202020204" pitchFamily="34" charset="0"/>
              </a:rPr>
              <a:t>και στη </a:t>
            </a:r>
            <a:r>
              <a:rPr lang="el-GR" sz="1600" b="1" dirty="0">
                <a:solidFill>
                  <a:srgbClr val="ED7D31"/>
                </a:solidFill>
                <a:effectLst/>
                <a:ea typeface="Calibri" panose="020F0502020204030204" pitchFamily="34" charset="0"/>
                <a:cs typeface="Arial" panose="020B0604020202020204" pitchFamily="34" charset="0"/>
              </a:rPr>
              <a:t>γνώση των γραμμάτων </a:t>
            </a:r>
            <a:r>
              <a:rPr lang="el-GR" sz="1600" dirty="0">
                <a:effectLst/>
                <a:ea typeface="Calibri" panose="020F0502020204030204" pitchFamily="34" charset="0"/>
                <a:cs typeface="Arial" panose="020B0604020202020204" pitchFamily="34" charset="0"/>
              </a:rPr>
              <a:t>σε σχέση με την ομάδα ελέγχου. </a:t>
            </a:r>
            <a:endParaRPr lang="en-US" sz="1600" dirty="0">
              <a:effectLst/>
              <a:ea typeface="Calibri" panose="020F0502020204030204" pitchFamily="34" charset="0"/>
              <a:cs typeface="Arial" panose="020B0604020202020204" pitchFamily="34" charset="0"/>
            </a:endParaRPr>
          </a:p>
          <a:p>
            <a:pPr algn="just"/>
            <a:endParaRPr lang="en-US" sz="1600" dirty="0">
              <a:ea typeface="Calibri" panose="020F0502020204030204" pitchFamily="34" charset="0"/>
              <a:cs typeface="Arial" panose="020B0604020202020204" pitchFamily="34" charset="0"/>
            </a:endParaRPr>
          </a:p>
          <a:p>
            <a:pPr algn="just"/>
            <a:r>
              <a:rPr lang="el-GR" sz="1600" dirty="0">
                <a:effectLst/>
                <a:ea typeface="Calibri" panose="020F0502020204030204" pitchFamily="34" charset="0"/>
                <a:cs typeface="Arial" panose="020B0604020202020204" pitchFamily="34" charset="0"/>
              </a:rPr>
              <a:t>Παρόλο που το πρόγραμμα δεν περιείχε δραστηριότητες που να κατευθύνονται προς την ανάγνωση, ένα σημαντικό αποτέλεσμα ήταν ότι η ομάδα παρέμβασης έδειξε σημαντικά </a:t>
            </a:r>
            <a:r>
              <a:rPr lang="el-GR" sz="1600" dirty="0">
                <a:ea typeface="Calibri" panose="020F0502020204030204" pitchFamily="34" charset="0"/>
                <a:cs typeface="Arial" panose="020B0604020202020204" pitchFamily="34" charset="0"/>
              </a:rPr>
              <a:t>οφέλη</a:t>
            </a:r>
            <a:r>
              <a:rPr lang="el-GR" sz="1600" dirty="0">
                <a:effectLst/>
                <a:ea typeface="Calibri" panose="020F0502020204030204" pitchFamily="34" charset="0"/>
                <a:cs typeface="Arial" panose="020B0604020202020204" pitchFamily="34" charset="0"/>
              </a:rPr>
              <a:t> και στην αναγνωστική κατανόηση 6 μήνες μετά το τέλος της παρέμβασης. </a:t>
            </a:r>
            <a:endParaRPr lang="en-US" sz="1600" dirty="0">
              <a:effectLst/>
              <a:ea typeface="Calibri" panose="020F0502020204030204" pitchFamily="34" charset="0"/>
              <a:cs typeface="Arial" panose="020B0604020202020204" pitchFamily="34" charset="0"/>
            </a:endParaRPr>
          </a:p>
          <a:p>
            <a:pPr algn="just"/>
            <a:endParaRPr lang="en-US" sz="1600" dirty="0">
              <a:ea typeface="Calibri" panose="020F0502020204030204" pitchFamily="34" charset="0"/>
              <a:cs typeface="Arial" panose="020B0604020202020204" pitchFamily="34" charset="0"/>
            </a:endParaRPr>
          </a:p>
          <a:p>
            <a:pPr algn="just"/>
            <a:r>
              <a:rPr lang="el-GR" sz="1600" dirty="0">
                <a:effectLst/>
                <a:ea typeface="Calibri" panose="020F0502020204030204" pitchFamily="34" charset="0"/>
                <a:cs typeface="Arial" panose="020B0604020202020204" pitchFamily="34" charset="0"/>
              </a:rPr>
              <a:t>Διαμεσολαβητής σε όλα αυτά τα οφέλη υπήρξε η προφορική γλώσσα.</a:t>
            </a:r>
            <a:endParaRPr lang="LID4096" sz="1600" dirty="0"/>
          </a:p>
        </p:txBody>
      </p:sp>
      <p:pic>
        <p:nvPicPr>
          <p:cNvPr id="7" name="Graphic 6" descr="Classroom with solid fill">
            <a:extLst>
              <a:ext uri="{FF2B5EF4-FFF2-40B4-BE49-F238E27FC236}">
                <a16:creationId xmlns:a16="http://schemas.microsoft.com/office/drawing/2014/main" id="{D86D9D89-03ED-D45F-6C81-2AABFBFFD8C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87337" y="1989207"/>
            <a:ext cx="2520280" cy="2520280"/>
          </a:xfrm>
          <a:prstGeom prst="rect">
            <a:avLst/>
          </a:prstGeom>
        </p:spPr>
      </p:pic>
    </p:spTree>
    <p:extLst>
      <p:ext uri="{BB962C8B-B14F-4D97-AF65-F5344CB8AC3E}">
        <p14:creationId xmlns:p14="http://schemas.microsoft.com/office/powerpoint/2010/main" val="66287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Θέση περιεχομένου 2">
            <a:extLst>
              <a:ext uri="{FF2B5EF4-FFF2-40B4-BE49-F238E27FC236}">
                <a16:creationId xmlns:a16="http://schemas.microsoft.com/office/drawing/2014/main" id="{90176DC1-15BD-468B-A19B-BEEF06BD9A75}"/>
              </a:ext>
            </a:extLst>
          </p:cNvPr>
          <p:cNvSpPr>
            <a:spLocks noGrp="1"/>
          </p:cNvSpPr>
          <p:nvPr>
            <p:ph idx="1"/>
          </p:nvPr>
        </p:nvSpPr>
        <p:spPr>
          <a:xfrm>
            <a:off x="3522130" y="116632"/>
            <a:ext cx="5040361" cy="5112568"/>
          </a:xfrm>
        </p:spPr>
        <p:txBody>
          <a:bodyPr anchor="ctr">
            <a:normAutofit lnSpcReduction="10000"/>
          </a:bodyPr>
          <a:lstStyle/>
          <a:p>
            <a:pPr marL="0" indent="0" algn="ctr">
              <a:buNone/>
            </a:pPr>
            <a:r>
              <a:rPr lang="el-GR" b="1" dirty="0"/>
              <a:t>Συμπέρασμα</a:t>
            </a:r>
            <a:endParaRPr lang="en-US" b="1" dirty="0"/>
          </a:p>
          <a:p>
            <a:pPr marL="0" indent="0" algn="just">
              <a:buNone/>
            </a:pPr>
            <a:endParaRPr lang="en-US" b="1" dirty="0"/>
          </a:p>
          <a:p>
            <a:pPr marL="0" indent="0" algn="just">
              <a:buNone/>
            </a:pPr>
            <a:r>
              <a:rPr lang="el-GR" sz="2400" dirty="0"/>
              <a:t>Οι προφορικές γλωσσικές αδυναμίες που παρατηρούνται στην προσχολική περίοδο, αποτελούν επιβαρυντικό παράγοντα για εμφάνιση δυσλεξίας</a:t>
            </a:r>
            <a:r>
              <a:rPr lang="en-US" sz="2400" dirty="0"/>
              <a:t>.</a:t>
            </a:r>
          </a:p>
          <a:p>
            <a:pPr marL="0" indent="0" algn="just">
              <a:buNone/>
            </a:pPr>
            <a:r>
              <a:rPr lang="el-GR" sz="2400" dirty="0"/>
              <a:t>Ο </a:t>
            </a:r>
            <a:r>
              <a:rPr lang="el-GR" sz="2400" b="1" dirty="0">
                <a:solidFill>
                  <a:srgbClr val="ED7D31"/>
                </a:solidFill>
              </a:rPr>
              <a:t>έλεγχος</a:t>
            </a:r>
            <a:r>
              <a:rPr lang="el-GR" sz="2400" dirty="0"/>
              <a:t> για </a:t>
            </a:r>
            <a:r>
              <a:rPr lang="el-GR" sz="2400" b="1" dirty="0">
                <a:solidFill>
                  <a:srgbClr val="ED7D31"/>
                </a:solidFill>
              </a:rPr>
              <a:t>γλωσσικές δυσκολίες </a:t>
            </a:r>
            <a:r>
              <a:rPr lang="el-GR" sz="2400" dirty="0"/>
              <a:t>θα πρέπει να διεξάγεται </a:t>
            </a:r>
            <a:r>
              <a:rPr lang="el-GR" sz="2400" b="1" dirty="0">
                <a:solidFill>
                  <a:srgbClr val="ED7D31"/>
                </a:solidFill>
              </a:rPr>
              <a:t>κατά την είσοδο στο σχολείο</a:t>
            </a:r>
            <a:r>
              <a:rPr lang="en-US" sz="2400" dirty="0"/>
              <a:t>.</a:t>
            </a:r>
            <a:endParaRPr lang="el-GR" sz="2400" dirty="0"/>
          </a:p>
          <a:p>
            <a:pPr marL="0" indent="0" algn="just">
              <a:buNone/>
            </a:pPr>
            <a:r>
              <a:rPr lang="el-GR" sz="2400" dirty="0"/>
              <a:t>Οι γλωσσικές παρεμβάσεις και οι εξειδικευμένες μέθοδοι διδασκαλίας μπορούν να βελτιώσουν τις γλωσσικές αδυναμίες που εντοπίζονται στα πρώτα σχολικά χρόνια.  </a:t>
            </a:r>
          </a:p>
        </p:txBody>
      </p:sp>
    </p:spTree>
    <p:extLst>
      <p:ext uri="{BB962C8B-B14F-4D97-AF65-F5344CB8AC3E}">
        <p14:creationId xmlns:p14="http://schemas.microsoft.com/office/powerpoint/2010/main" val="3772843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CD22E-2269-419F-9E81-016EA035D4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607D34-E2A9-4595-9DB2-5472E077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0311" y="0"/>
            <a:ext cx="3663689" cy="6858000"/>
          </a:xfrm>
          <a:custGeom>
            <a:avLst/>
            <a:gdLst>
              <a:gd name="connsiteX0" fmla="*/ 1097203 w 4884918"/>
              <a:gd name="connsiteY0" fmla="*/ 0 h 6858000"/>
              <a:gd name="connsiteX1" fmla="*/ 1154155 w 4884918"/>
              <a:gd name="connsiteY1" fmla="*/ 0 h 6858000"/>
              <a:gd name="connsiteX2" fmla="*/ 972305 w 4884918"/>
              <a:gd name="connsiteY2" fmla="*/ 343212 h 6858000"/>
              <a:gd name="connsiteX3" fmla="*/ 780524 w 4884918"/>
              <a:gd name="connsiteY3" fmla="*/ 761067 h 6858000"/>
              <a:gd name="connsiteX4" fmla="*/ 737045 w 4884918"/>
              <a:gd name="connsiteY4" fmla="*/ 865164 h 6858000"/>
              <a:gd name="connsiteX5" fmla="*/ 762322 w 4884918"/>
              <a:gd name="connsiteY5" fmla="*/ 830676 h 6858000"/>
              <a:gd name="connsiteX6" fmla="*/ 1118805 w 4884918"/>
              <a:gd name="connsiteY6" fmla="*/ 160440 h 6858000"/>
              <a:gd name="connsiteX7" fmla="*/ 1221640 w 4884918"/>
              <a:gd name="connsiteY7" fmla="*/ 0 h 6858000"/>
              <a:gd name="connsiteX8" fmla="*/ 4884918 w 4884918"/>
              <a:gd name="connsiteY8" fmla="*/ 0 h 6858000"/>
              <a:gd name="connsiteX9" fmla="*/ 4884918 w 4884918"/>
              <a:gd name="connsiteY9" fmla="*/ 6857999 h 6858000"/>
              <a:gd name="connsiteX10" fmla="*/ 4884918 w 4884918"/>
              <a:gd name="connsiteY10" fmla="*/ 6858000 h 6858000"/>
              <a:gd name="connsiteX11" fmla="*/ 704817 w 4884918"/>
              <a:gd name="connsiteY11" fmla="*/ 6858000 h 6858000"/>
              <a:gd name="connsiteX12" fmla="*/ 618717 w 4884918"/>
              <a:gd name="connsiteY12" fmla="*/ 6672538 h 6858000"/>
              <a:gd name="connsiteX13" fmla="*/ 309324 w 4884918"/>
              <a:gd name="connsiteY13" fmla="*/ 5833618 h 6858000"/>
              <a:gd name="connsiteX14" fmla="*/ 209850 w 4884918"/>
              <a:gd name="connsiteY14" fmla="*/ 5484180 h 6858000"/>
              <a:gd name="connsiteX15" fmla="*/ 211619 w 4884918"/>
              <a:gd name="connsiteY15" fmla="*/ 5517653 h 6858000"/>
              <a:gd name="connsiteX16" fmla="*/ 361778 w 4884918"/>
              <a:gd name="connsiteY16" fmla="*/ 6145524 h 6858000"/>
              <a:gd name="connsiteX17" fmla="*/ 591356 w 4884918"/>
              <a:gd name="connsiteY17" fmla="*/ 6843306 h 6858000"/>
              <a:gd name="connsiteX18" fmla="*/ 597415 w 4884918"/>
              <a:gd name="connsiteY18" fmla="*/ 6858000 h 6858000"/>
              <a:gd name="connsiteX19" fmla="*/ 545224 w 4884918"/>
              <a:gd name="connsiteY19" fmla="*/ 6858000 h 6858000"/>
              <a:gd name="connsiteX20" fmla="*/ 533604 w 4884918"/>
              <a:gd name="connsiteY20" fmla="*/ 6830072 h 6858000"/>
              <a:gd name="connsiteX21" fmla="*/ 169657 w 4884918"/>
              <a:gd name="connsiteY21" fmla="*/ 5556577 h 6858000"/>
              <a:gd name="connsiteX22" fmla="*/ 12169 w 4884918"/>
              <a:gd name="connsiteY22" fmla="*/ 4362835 h 6858000"/>
              <a:gd name="connsiteX23" fmla="*/ 46168 w 4884918"/>
              <a:gd name="connsiteY23" fmla="*/ 3338487 h 6858000"/>
              <a:gd name="connsiteX24" fmla="*/ 490574 w 4884918"/>
              <a:gd name="connsiteY24" fmla="*/ 1381078 h 6858000"/>
              <a:gd name="connsiteX25" fmla="*/ 984701 w 4884918"/>
              <a:gd name="connsiteY25"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4918"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4884918" y="0"/>
                </a:lnTo>
                <a:lnTo>
                  <a:pt x="4884918" y="6857999"/>
                </a:lnTo>
                <a:lnTo>
                  <a:pt x="4884918"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2"/>
          </a:solidFill>
          <a:ln w="6857" cap="flat">
            <a:noFill/>
            <a:prstDash val="solid"/>
            <a:miter/>
          </a:ln>
        </p:spPr>
        <p:txBody>
          <a:bodyPr wrap="square" rtlCol="0" anchor="ctr">
            <a:noAutofit/>
          </a:bodyPr>
          <a:lstStyle/>
          <a:p>
            <a:endParaRPr lang="en-US"/>
          </a:p>
        </p:txBody>
      </p:sp>
      <p:sp>
        <p:nvSpPr>
          <p:cNvPr id="12"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7635" y="5439978"/>
            <a:ext cx="4423410" cy="18288"/>
          </a:xfrm>
          <a:custGeom>
            <a:avLst/>
            <a:gdLst>
              <a:gd name="connsiteX0" fmla="*/ 0 w 4423410"/>
              <a:gd name="connsiteY0" fmla="*/ 0 h 18288"/>
              <a:gd name="connsiteX1" fmla="*/ 587682 w 4423410"/>
              <a:gd name="connsiteY1" fmla="*/ 0 h 18288"/>
              <a:gd name="connsiteX2" fmla="*/ 1086895 w 4423410"/>
              <a:gd name="connsiteY2" fmla="*/ 0 h 18288"/>
              <a:gd name="connsiteX3" fmla="*/ 1630343 w 4423410"/>
              <a:gd name="connsiteY3" fmla="*/ 0 h 18288"/>
              <a:gd name="connsiteX4" fmla="*/ 2306492 w 4423410"/>
              <a:gd name="connsiteY4" fmla="*/ 0 h 18288"/>
              <a:gd name="connsiteX5" fmla="*/ 2894174 w 4423410"/>
              <a:gd name="connsiteY5" fmla="*/ 0 h 18288"/>
              <a:gd name="connsiteX6" fmla="*/ 3437621 w 4423410"/>
              <a:gd name="connsiteY6" fmla="*/ 0 h 18288"/>
              <a:gd name="connsiteX7" fmla="*/ 4423410 w 4423410"/>
              <a:gd name="connsiteY7" fmla="*/ 0 h 18288"/>
              <a:gd name="connsiteX8" fmla="*/ 4423410 w 4423410"/>
              <a:gd name="connsiteY8" fmla="*/ 18288 h 18288"/>
              <a:gd name="connsiteX9" fmla="*/ 3791494 w 4423410"/>
              <a:gd name="connsiteY9" fmla="*/ 18288 h 18288"/>
              <a:gd name="connsiteX10" fmla="*/ 3248047 w 4423410"/>
              <a:gd name="connsiteY10" fmla="*/ 18288 h 18288"/>
              <a:gd name="connsiteX11" fmla="*/ 2527663 w 4423410"/>
              <a:gd name="connsiteY11" fmla="*/ 18288 h 18288"/>
              <a:gd name="connsiteX12" fmla="*/ 1939981 w 4423410"/>
              <a:gd name="connsiteY12" fmla="*/ 18288 h 18288"/>
              <a:gd name="connsiteX13" fmla="*/ 1440768 w 4423410"/>
              <a:gd name="connsiteY13" fmla="*/ 18288 h 18288"/>
              <a:gd name="connsiteX14" fmla="*/ 764618 w 4423410"/>
              <a:gd name="connsiteY14" fmla="*/ 18288 h 18288"/>
              <a:gd name="connsiteX15" fmla="*/ 0 w 4423410"/>
              <a:gd name="connsiteY15" fmla="*/ 18288 h 18288"/>
              <a:gd name="connsiteX16" fmla="*/ 0 w 442341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3410" h="18288" fill="none" extrusionOk="0">
                <a:moveTo>
                  <a:pt x="0" y="0"/>
                </a:moveTo>
                <a:cubicBezTo>
                  <a:pt x="206860" y="27329"/>
                  <a:pt x="325136" y="13221"/>
                  <a:pt x="587682" y="0"/>
                </a:cubicBezTo>
                <a:cubicBezTo>
                  <a:pt x="850228" y="-13221"/>
                  <a:pt x="962246" y="-2888"/>
                  <a:pt x="1086895" y="0"/>
                </a:cubicBezTo>
                <a:cubicBezTo>
                  <a:pt x="1211544" y="2888"/>
                  <a:pt x="1406859" y="-13966"/>
                  <a:pt x="1630343" y="0"/>
                </a:cubicBezTo>
                <a:cubicBezTo>
                  <a:pt x="1853827" y="13966"/>
                  <a:pt x="2051467" y="27053"/>
                  <a:pt x="2306492" y="0"/>
                </a:cubicBezTo>
                <a:cubicBezTo>
                  <a:pt x="2561517" y="-27053"/>
                  <a:pt x="2684134" y="18321"/>
                  <a:pt x="2894174" y="0"/>
                </a:cubicBezTo>
                <a:cubicBezTo>
                  <a:pt x="3104214" y="-18321"/>
                  <a:pt x="3319501" y="21782"/>
                  <a:pt x="3437621" y="0"/>
                </a:cubicBezTo>
                <a:cubicBezTo>
                  <a:pt x="3555741" y="-21782"/>
                  <a:pt x="3955621" y="40349"/>
                  <a:pt x="4423410" y="0"/>
                </a:cubicBezTo>
                <a:cubicBezTo>
                  <a:pt x="4423808" y="7429"/>
                  <a:pt x="4423390" y="10822"/>
                  <a:pt x="4423410" y="18288"/>
                </a:cubicBezTo>
                <a:cubicBezTo>
                  <a:pt x="4158738" y="10368"/>
                  <a:pt x="3977885" y="11085"/>
                  <a:pt x="3791494" y="18288"/>
                </a:cubicBezTo>
                <a:cubicBezTo>
                  <a:pt x="3605103" y="25491"/>
                  <a:pt x="3482000" y="25303"/>
                  <a:pt x="3248047" y="18288"/>
                </a:cubicBezTo>
                <a:cubicBezTo>
                  <a:pt x="3014094" y="11273"/>
                  <a:pt x="2745120" y="31445"/>
                  <a:pt x="2527663" y="18288"/>
                </a:cubicBezTo>
                <a:cubicBezTo>
                  <a:pt x="2310206" y="5131"/>
                  <a:pt x="2116106" y="38833"/>
                  <a:pt x="1939981" y="18288"/>
                </a:cubicBezTo>
                <a:cubicBezTo>
                  <a:pt x="1763856" y="-2257"/>
                  <a:pt x="1676275" y="10875"/>
                  <a:pt x="1440768" y="18288"/>
                </a:cubicBezTo>
                <a:cubicBezTo>
                  <a:pt x="1205261" y="25701"/>
                  <a:pt x="1101073" y="-9571"/>
                  <a:pt x="764618" y="18288"/>
                </a:cubicBezTo>
                <a:cubicBezTo>
                  <a:pt x="428163" y="46147"/>
                  <a:pt x="180709" y="49883"/>
                  <a:pt x="0" y="18288"/>
                </a:cubicBezTo>
                <a:cubicBezTo>
                  <a:pt x="-591" y="13205"/>
                  <a:pt x="-663" y="6329"/>
                  <a:pt x="0" y="0"/>
                </a:cubicBezTo>
                <a:close/>
              </a:path>
              <a:path w="4423410" h="18288" stroke="0" extrusionOk="0">
                <a:moveTo>
                  <a:pt x="0" y="0"/>
                </a:moveTo>
                <a:cubicBezTo>
                  <a:pt x="151450" y="-3182"/>
                  <a:pt x="330751" y="1975"/>
                  <a:pt x="587682" y="0"/>
                </a:cubicBezTo>
                <a:cubicBezTo>
                  <a:pt x="844613" y="-1975"/>
                  <a:pt x="925389" y="21373"/>
                  <a:pt x="1086895" y="0"/>
                </a:cubicBezTo>
                <a:cubicBezTo>
                  <a:pt x="1248401" y="-21373"/>
                  <a:pt x="1627559" y="-29275"/>
                  <a:pt x="1807279" y="0"/>
                </a:cubicBezTo>
                <a:cubicBezTo>
                  <a:pt x="1986999" y="29275"/>
                  <a:pt x="2127620" y="23385"/>
                  <a:pt x="2394961" y="0"/>
                </a:cubicBezTo>
                <a:cubicBezTo>
                  <a:pt x="2662302" y="-23385"/>
                  <a:pt x="2729719" y="-18629"/>
                  <a:pt x="2982642" y="0"/>
                </a:cubicBezTo>
                <a:cubicBezTo>
                  <a:pt x="3235565" y="18629"/>
                  <a:pt x="3498854" y="22673"/>
                  <a:pt x="3703026" y="0"/>
                </a:cubicBezTo>
                <a:cubicBezTo>
                  <a:pt x="3907198" y="-22673"/>
                  <a:pt x="4203160" y="-11253"/>
                  <a:pt x="4423410" y="0"/>
                </a:cubicBezTo>
                <a:cubicBezTo>
                  <a:pt x="4422524" y="5429"/>
                  <a:pt x="4424231" y="14046"/>
                  <a:pt x="4423410" y="18288"/>
                </a:cubicBezTo>
                <a:cubicBezTo>
                  <a:pt x="4232181" y="31060"/>
                  <a:pt x="4039656" y="18565"/>
                  <a:pt x="3879962" y="18288"/>
                </a:cubicBezTo>
                <a:cubicBezTo>
                  <a:pt x="3720268" y="18011"/>
                  <a:pt x="3410543" y="416"/>
                  <a:pt x="3248047" y="18288"/>
                </a:cubicBezTo>
                <a:cubicBezTo>
                  <a:pt x="3085551" y="36160"/>
                  <a:pt x="2859988" y="2443"/>
                  <a:pt x="2616131" y="18288"/>
                </a:cubicBezTo>
                <a:cubicBezTo>
                  <a:pt x="2372274" y="34133"/>
                  <a:pt x="2239006" y="15743"/>
                  <a:pt x="2028449" y="18288"/>
                </a:cubicBezTo>
                <a:cubicBezTo>
                  <a:pt x="1817892" y="20833"/>
                  <a:pt x="1524351" y="-9689"/>
                  <a:pt x="1308066" y="18288"/>
                </a:cubicBezTo>
                <a:cubicBezTo>
                  <a:pt x="1091781" y="46265"/>
                  <a:pt x="878642" y="35229"/>
                  <a:pt x="587682" y="18288"/>
                </a:cubicBezTo>
                <a:cubicBezTo>
                  <a:pt x="296722" y="1347"/>
                  <a:pt x="210783" y="24166"/>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 line 2">
            <a:extLst>
              <a:ext uri="{FF2B5EF4-FFF2-40B4-BE49-F238E27FC236}">
                <a16:creationId xmlns:a16="http://schemas.microsoft.com/office/drawing/2014/main" id="{8FFD9892-EDE5-4886-A313-66099DA8C8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7989" y="5626353"/>
            <a:ext cx="2609715" cy="18288"/>
          </a:xfrm>
          <a:custGeom>
            <a:avLst/>
            <a:gdLst>
              <a:gd name="connsiteX0" fmla="*/ 0 w 2609715"/>
              <a:gd name="connsiteY0" fmla="*/ 0 h 18288"/>
              <a:gd name="connsiteX1" fmla="*/ 626332 w 2609715"/>
              <a:gd name="connsiteY1" fmla="*/ 0 h 18288"/>
              <a:gd name="connsiteX2" fmla="*/ 1278760 w 2609715"/>
              <a:gd name="connsiteY2" fmla="*/ 0 h 18288"/>
              <a:gd name="connsiteX3" fmla="*/ 1931189 w 2609715"/>
              <a:gd name="connsiteY3" fmla="*/ 0 h 18288"/>
              <a:gd name="connsiteX4" fmla="*/ 2609715 w 2609715"/>
              <a:gd name="connsiteY4" fmla="*/ 0 h 18288"/>
              <a:gd name="connsiteX5" fmla="*/ 2609715 w 2609715"/>
              <a:gd name="connsiteY5" fmla="*/ 18288 h 18288"/>
              <a:gd name="connsiteX6" fmla="*/ 1957286 w 2609715"/>
              <a:gd name="connsiteY6" fmla="*/ 18288 h 18288"/>
              <a:gd name="connsiteX7" fmla="*/ 1357052 w 2609715"/>
              <a:gd name="connsiteY7" fmla="*/ 18288 h 18288"/>
              <a:gd name="connsiteX8" fmla="*/ 756817 w 2609715"/>
              <a:gd name="connsiteY8" fmla="*/ 18288 h 18288"/>
              <a:gd name="connsiteX9" fmla="*/ 0 w 2609715"/>
              <a:gd name="connsiteY9" fmla="*/ 18288 h 18288"/>
              <a:gd name="connsiteX10" fmla="*/ 0 w 2609715"/>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715" h="18288" fill="none" extrusionOk="0">
                <a:moveTo>
                  <a:pt x="0" y="0"/>
                </a:moveTo>
                <a:cubicBezTo>
                  <a:pt x="283276" y="6411"/>
                  <a:pt x="352876" y="-4376"/>
                  <a:pt x="626332" y="0"/>
                </a:cubicBezTo>
                <a:cubicBezTo>
                  <a:pt x="899788" y="4376"/>
                  <a:pt x="984795" y="8792"/>
                  <a:pt x="1278760" y="0"/>
                </a:cubicBezTo>
                <a:cubicBezTo>
                  <a:pt x="1572725" y="-8792"/>
                  <a:pt x="1637724" y="7668"/>
                  <a:pt x="1931189" y="0"/>
                </a:cubicBezTo>
                <a:cubicBezTo>
                  <a:pt x="2224654" y="-7668"/>
                  <a:pt x="2304540" y="-27069"/>
                  <a:pt x="2609715" y="0"/>
                </a:cubicBezTo>
                <a:cubicBezTo>
                  <a:pt x="2609561" y="8655"/>
                  <a:pt x="2608831" y="9975"/>
                  <a:pt x="2609715" y="18288"/>
                </a:cubicBezTo>
                <a:cubicBezTo>
                  <a:pt x="2465462" y="44785"/>
                  <a:pt x="2255189" y="1376"/>
                  <a:pt x="1957286" y="18288"/>
                </a:cubicBezTo>
                <a:cubicBezTo>
                  <a:pt x="1659383" y="35200"/>
                  <a:pt x="1562734" y="6078"/>
                  <a:pt x="1357052" y="18288"/>
                </a:cubicBezTo>
                <a:cubicBezTo>
                  <a:pt x="1151370" y="30498"/>
                  <a:pt x="893393" y="36847"/>
                  <a:pt x="756817" y="18288"/>
                </a:cubicBezTo>
                <a:cubicBezTo>
                  <a:pt x="620241" y="-271"/>
                  <a:pt x="309020" y="-1293"/>
                  <a:pt x="0" y="18288"/>
                </a:cubicBezTo>
                <a:cubicBezTo>
                  <a:pt x="-688" y="11716"/>
                  <a:pt x="875" y="6357"/>
                  <a:pt x="0" y="0"/>
                </a:cubicBezTo>
                <a:close/>
              </a:path>
              <a:path w="2609715" h="18288" stroke="0" extrusionOk="0">
                <a:moveTo>
                  <a:pt x="0" y="0"/>
                </a:moveTo>
                <a:cubicBezTo>
                  <a:pt x="213927" y="5385"/>
                  <a:pt x="459211" y="-16832"/>
                  <a:pt x="626332" y="0"/>
                </a:cubicBezTo>
                <a:cubicBezTo>
                  <a:pt x="793453" y="16832"/>
                  <a:pt x="1001999" y="-15497"/>
                  <a:pt x="1200469" y="0"/>
                </a:cubicBezTo>
                <a:cubicBezTo>
                  <a:pt x="1398939" y="15497"/>
                  <a:pt x="1608397" y="-18886"/>
                  <a:pt x="1905092" y="0"/>
                </a:cubicBezTo>
                <a:cubicBezTo>
                  <a:pt x="2201787" y="18886"/>
                  <a:pt x="2405176" y="14775"/>
                  <a:pt x="2609715" y="0"/>
                </a:cubicBezTo>
                <a:cubicBezTo>
                  <a:pt x="2610129" y="5928"/>
                  <a:pt x="2609945" y="11133"/>
                  <a:pt x="2609715" y="18288"/>
                </a:cubicBezTo>
                <a:cubicBezTo>
                  <a:pt x="2437672" y="45501"/>
                  <a:pt x="2157047" y="37158"/>
                  <a:pt x="2009481" y="18288"/>
                </a:cubicBezTo>
                <a:cubicBezTo>
                  <a:pt x="1861915" y="-582"/>
                  <a:pt x="1705933" y="12780"/>
                  <a:pt x="1409246" y="18288"/>
                </a:cubicBezTo>
                <a:cubicBezTo>
                  <a:pt x="1112559" y="23796"/>
                  <a:pt x="883204" y="12235"/>
                  <a:pt x="704623" y="18288"/>
                </a:cubicBezTo>
                <a:cubicBezTo>
                  <a:pt x="526042" y="24341"/>
                  <a:pt x="274196" y="39038"/>
                  <a:pt x="0" y="18288"/>
                </a:cubicBezTo>
                <a:cubicBezTo>
                  <a:pt x="-348" y="10388"/>
                  <a:pt x="-12" y="3969"/>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CC22B88-5054-E333-7ED8-D268A928C9ED}"/>
              </a:ext>
            </a:extLst>
          </p:cNvPr>
          <p:cNvSpPr txBox="1"/>
          <p:nvPr/>
        </p:nvSpPr>
        <p:spPr>
          <a:xfrm>
            <a:off x="72902" y="444561"/>
            <a:ext cx="5334508" cy="3477875"/>
          </a:xfrm>
          <a:prstGeom prst="rect">
            <a:avLst/>
          </a:prstGeom>
          <a:noFill/>
        </p:spPr>
        <p:txBody>
          <a:bodyPr wrap="square" rtlCol="0">
            <a:spAutoFit/>
          </a:bodyPr>
          <a:lstStyle/>
          <a:p>
            <a:pPr algn="just"/>
            <a:r>
              <a:rPr lang="el-GR" sz="2000" dirty="0"/>
              <a:t>Όπως είδαμε στο άρθρο, η σημασία της ανάπτυξης της προφορικής έκφρασης των μαθητών, κυρίως στις πρώτες τάξεις είναι μεγάλη καθώς προάγει  την βελτίωση ελλειμμάτων στη γλώσσα, τόσο στον γραπτό όσο και στον προφορικό λόγο στους μαθητές με μαθησιακές δυσκολίες.</a:t>
            </a:r>
            <a:endParaRPr lang="en-US" sz="2000" dirty="0"/>
          </a:p>
          <a:p>
            <a:pPr algn="just"/>
            <a:endParaRPr lang="el-GR" sz="2000" dirty="0"/>
          </a:p>
          <a:p>
            <a:pPr algn="just"/>
            <a:r>
              <a:rPr lang="el-GR" sz="2000" dirty="0"/>
              <a:t>Παρακάτω θα δούμε  διδακτικές πρακτικές και παρεμβάσεις ως προς την </a:t>
            </a:r>
            <a:r>
              <a:rPr lang="el-GR" sz="2000" b="1" dirty="0">
                <a:solidFill>
                  <a:srgbClr val="ED7D31"/>
                </a:solidFill>
              </a:rPr>
              <a:t>καλλιέργεια της προφορικής έκφρασης και λόγου</a:t>
            </a:r>
            <a:r>
              <a:rPr lang="el-GR" sz="2000" dirty="0"/>
              <a:t>.</a:t>
            </a:r>
          </a:p>
        </p:txBody>
      </p:sp>
      <p:pic>
        <p:nvPicPr>
          <p:cNvPr id="7" name="Graphic 6" descr="Books outline">
            <a:extLst>
              <a:ext uri="{FF2B5EF4-FFF2-40B4-BE49-F238E27FC236}">
                <a16:creationId xmlns:a16="http://schemas.microsoft.com/office/drawing/2014/main" id="{45A9D835-32F8-9A80-D780-C484684C408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92814" y="5700933"/>
            <a:ext cx="914400" cy="914400"/>
          </a:xfrm>
          <a:prstGeom prst="rect">
            <a:avLst/>
          </a:prstGeom>
        </p:spPr>
      </p:pic>
      <p:pic>
        <p:nvPicPr>
          <p:cNvPr id="11" name="Graphic 10" descr="Desk outline">
            <a:extLst>
              <a:ext uri="{FF2B5EF4-FFF2-40B4-BE49-F238E27FC236}">
                <a16:creationId xmlns:a16="http://schemas.microsoft.com/office/drawing/2014/main" id="{9D89E5A2-C775-6959-563F-9334D73C06B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60512" y="1213359"/>
            <a:ext cx="3549178" cy="3549178"/>
          </a:xfrm>
          <a:prstGeom prst="rect">
            <a:avLst/>
          </a:prstGeom>
        </p:spPr>
      </p:pic>
    </p:spTree>
    <p:extLst>
      <p:ext uri="{BB962C8B-B14F-4D97-AF65-F5344CB8AC3E}">
        <p14:creationId xmlns:p14="http://schemas.microsoft.com/office/powerpoint/2010/main" val="4033272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5" descr="A page of a book with a picture of a person and a child&#10;&#10;Description automatically generated">
            <a:extLst>
              <a:ext uri="{FF2B5EF4-FFF2-40B4-BE49-F238E27FC236}">
                <a16:creationId xmlns:a16="http://schemas.microsoft.com/office/drawing/2014/main" id="{4FE8FD30-1740-B93C-D093-AFFA18A39055}"/>
              </a:ext>
            </a:extLst>
          </p:cNvPr>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colorTemperature colorTemp="11200"/>
                    </a14:imgEffect>
                    <a14:imgEffect>
                      <a14:brightnessContrast bright="40000" contrast="-40000"/>
                    </a14:imgEffect>
                  </a14:imgLayer>
                </a14:imgProps>
              </a:ext>
              <a:ext uri="{28A0092B-C50C-407E-A947-70E740481C1C}">
                <a14:useLocalDpi xmlns:a14="http://schemas.microsoft.com/office/drawing/2010/main" val="0"/>
              </a:ext>
            </a:extLst>
          </a:blip>
          <a:srcRect r="1" b="250"/>
          <a:stretch/>
        </p:blipFill>
        <p:spPr>
          <a:xfrm>
            <a:off x="20" y="10"/>
            <a:ext cx="4571980" cy="6857990"/>
          </a:xfrm>
          <a:prstGeom prst="rect">
            <a:avLst/>
          </a:prstGeom>
        </p:spPr>
      </p:pic>
      <p:pic>
        <p:nvPicPr>
          <p:cNvPr id="5" name="Picture 4" descr="A book with text and pictures&#10;&#10;Description automatically generated">
            <a:extLst>
              <a:ext uri="{FF2B5EF4-FFF2-40B4-BE49-F238E27FC236}">
                <a16:creationId xmlns:a16="http://schemas.microsoft.com/office/drawing/2014/main" id="{A13601AE-51F3-64F5-CF57-F435DC347525}"/>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l="4180" r="4182"/>
          <a:stretch/>
        </p:blipFill>
        <p:spPr>
          <a:xfrm>
            <a:off x="4572000" y="10"/>
            <a:ext cx="4572000" cy="6857990"/>
          </a:xfrm>
          <a:prstGeom prst="rect">
            <a:avLst/>
          </a:prstGeom>
        </p:spPr>
      </p:pic>
      <p:sp>
        <p:nvSpPr>
          <p:cNvPr id="6" name="Υπότιτλος 2">
            <a:extLst>
              <a:ext uri="{FF2B5EF4-FFF2-40B4-BE49-F238E27FC236}">
                <a16:creationId xmlns:a16="http://schemas.microsoft.com/office/drawing/2014/main" id="{80EA2687-2D80-9E34-1A2D-20F18A41D8B0}"/>
              </a:ext>
            </a:extLst>
          </p:cNvPr>
          <p:cNvSpPr txBox="1">
            <a:spLocks/>
          </p:cNvSpPr>
          <p:nvPr/>
        </p:nvSpPr>
        <p:spPr>
          <a:xfrm>
            <a:off x="233782" y="3789040"/>
            <a:ext cx="4104456" cy="1872208"/>
          </a:xfrm>
          <a:prstGeom prst="rect">
            <a:avLst/>
          </a:prstGeom>
          <a:solidFill>
            <a:schemeClr val="accent2"/>
          </a:solidFill>
          <a:effectLst>
            <a:outerShdw blurRad="50800" dist="38100" dir="8100000" sx="101000" sy="101000" algn="tr" rotWithShape="0">
              <a:prstClr val="black">
                <a:alpha val="40000"/>
              </a:prstClr>
            </a:outerShdw>
          </a:effectLst>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6032">
              <a:spcBef>
                <a:spcPct val="0"/>
              </a:spcBef>
              <a:spcAft>
                <a:spcPts val="600"/>
              </a:spcAft>
            </a:pPr>
            <a:r>
              <a:rPr lang="en-US" sz="1900" b="1" dirty="0">
                <a:solidFill>
                  <a:srgbClr val="FFFFFF"/>
                </a:solidFill>
              </a:rPr>
              <a:t>1. </a:t>
            </a:r>
            <a:r>
              <a:rPr lang="en-US" sz="1900" b="1" dirty="0" err="1">
                <a:solidFill>
                  <a:srgbClr val="FFFFFF"/>
                </a:solidFill>
              </a:rPr>
              <a:t>Αξιο</a:t>
            </a:r>
            <a:r>
              <a:rPr lang="en-US" sz="1900" b="1" dirty="0">
                <a:solidFill>
                  <a:srgbClr val="FFFFFF"/>
                </a:solidFill>
              </a:rPr>
              <a:t>ποίηση των εικόνων του βιβλίου  θέτοντας  διάφορες ερωτήσεις προς τους μαθητές.Έστιάζουμε σε απόδοση ολοκληρωμένων </a:t>
            </a:r>
            <a:r>
              <a:rPr lang="el-GR" sz="1900" b="1" dirty="0">
                <a:solidFill>
                  <a:srgbClr val="FFFFFF"/>
                </a:solidFill>
              </a:rPr>
              <a:t>προφορικών </a:t>
            </a:r>
            <a:r>
              <a:rPr lang="en-US" sz="1900" b="1" dirty="0">
                <a:solidFill>
                  <a:srgbClr val="FFFFFF"/>
                </a:solidFill>
              </a:rPr>
              <a:t> απαντήσεων. Παρα</a:t>
            </a:r>
            <a:r>
              <a:rPr lang="en-US" sz="1900" b="1" dirty="0" err="1">
                <a:solidFill>
                  <a:srgbClr val="FFFFFF"/>
                </a:solidFill>
              </a:rPr>
              <a:t>δείγμ</a:t>
            </a:r>
            <a:r>
              <a:rPr lang="en-US" sz="1900" b="1" dirty="0">
                <a:solidFill>
                  <a:srgbClr val="FFFFFF"/>
                </a:solidFill>
              </a:rPr>
              <a:t>ατα:</a:t>
            </a:r>
          </a:p>
        </p:txBody>
      </p:sp>
    </p:spTree>
    <p:extLst>
      <p:ext uri="{BB962C8B-B14F-4D97-AF65-F5344CB8AC3E}">
        <p14:creationId xmlns:p14="http://schemas.microsoft.com/office/powerpoint/2010/main" val="3990674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C5625C9-07B5-944A-6248-DFD7723E7A60}"/>
              </a:ext>
            </a:extLst>
          </p:cNvPr>
          <p:cNvSpPr>
            <a:spLocks/>
          </p:cNvSpPr>
          <p:nvPr/>
        </p:nvSpPr>
        <p:spPr>
          <a:xfrm>
            <a:off x="0" y="-10886"/>
            <a:ext cx="4644007" cy="6868886"/>
          </a:xfrm>
          <a:prstGeom prst="rect">
            <a:avLst/>
          </a:prstGeom>
          <a:solidFill>
            <a:srgbClr val="ED7D31"/>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LID4096"/>
          </a:p>
        </p:txBody>
      </p:sp>
      <p:sp>
        <p:nvSpPr>
          <p:cNvPr id="9" name="Flowchart: Off-page Connector 8">
            <a:extLst>
              <a:ext uri="{FF2B5EF4-FFF2-40B4-BE49-F238E27FC236}">
                <a16:creationId xmlns:a16="http://schemas.microsoft.com/office/drawing/2014/main" id="{D4A0F705-4D6E-7667-9BCB-F001FE513F14}"/>
              </a:ext>
            </a:extLst>
          </p:cNvPr>
          <p:cNvSpPr/>
          <p:nvPr/>
        </p:nvSpPr>
        <p:spPr>
          <a:xfrm>
            <a:off x="447319" y="620197"/>
            <a:ext cx="3735541" cy="2808803"/>
          </a:xfrm>
          <a:prstGeom prst="flowChartOffpageConnector">
            <a:avLst/>
          </a:prstGeom>
          <a:solidFill>
            <a:schemeClr val="bg1"/>
          </a:solidFill>
          <a:ln>
            <a:noFill/>
          </a:ln>
          <a:effectLst>
            <a:outerShdw blurRad="50800" dist="50800" dir="5400000" sx="103000" sy="103000" algn="ctr" rotWithShape="0">
              <a:schemeClr val="accent2">
                <a:lumMod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0" name="TextBox 9">
            <a:extLst>
              <a:ext uri="{FF2B5EF4-FFF2-40B4-BE49-F238E27FC236}">
                <a16:creationId xmlns:a16="http://schemas.microsoft.com/office/drawing/2014/main" id="{15DBDC2E-CC09-44DB-AC4F-9C9DB80F0EA1}"/>
              </a:ext>
            </a:extLst>
          </p:cNvPr>
          <p:cNvSpPr txBox="1"/>
          <p:nvPr/>
        </p:nvSpPr>
        <p:spPr>
          <a:xfrm>
            <a:off x="429535" y="597511"/>
            <a:ext cx="3735542" cy="2448763"/>
          </a:xfrm>
          <a:prstGeom prst="rect">
            <a:avLst/>
          </a:prstGeom>
        </p:spPr>
        <p:txBody>
          <a:bodyPr vert="horz" lIns="91440" tIns="45720" rIns="91440" bIns="45720" rtlCol="0" anchor="ctr">
            <a:normAutofit fontScale="70000" lnSpcReduction="20000"/>
          </a:bodyPr>
          <a:lstStyle/>
          <a:p>
            <a:pPr algn="ctr" defTabSz="914400">
              <a:lnSpc>
                <a:spcPct val="90000"/>
              </a:lnSpc>
              <a:spcBef>
                <a:spcPct val="0"/>
              </a:spcBef>
              <a:spcAft>
                <a:spcPts val="600"/>
              </a:spcAft>
            </a:pPr>
            <a:r>
              <a:rPr lang="en-US" sz="2400" b="1" dirty="0">
                <a:effectLst/>
              </a:rPr>
              <a:t>2. Επ</a:t>
            </a:r>
            <a:r>
              <a:rPr lang="en-US" sz="2400" b="1" dirty="0" err="1">
                <a:effectLst/>
              </a:rPr>
              <a:t>εξεργ</a:t>
            </a:r>
            <a:r>
              <a:rPr lang="en-US" sz="2400" b="1" dirty="0">
                <a:effectLst/>
              </a:rPr>
              <a:t>ασία κειμένου</a:t>
            </a:r>
          </a:p>
          <a:p>
            <a:pPr algn="ctr" defTabSz="914400">
              <a:lnSpc>
                <a:spcPct val="90000"/>
              </a:lnSpc>
              <a:spcBef>
                <a:spcPct val="0"/>
              </a:spcBef>
              <a:spcAft>
                <a:spcPts val="600"/>
              </a:spcAft>
            </a:pPr>
            <a:endParaRPr lang="el-GR" sz="2400" b="1" dirty="0">
              <a:effectLst/>
            </a:endParaRPr>
          </a:p>
          <a:p>
            <a:pPr algn="ctr" defTabSz="914400">
              <a:lnSpc>
                <a:spcPct val="90000"/>
              </a:lnSpc>
              <a:spcBef>
                <a:spcPct val="0"/>
              </a:spcBef>
              <a:spcAft>
                <a:spcPts val="600"/>
              </a:spcAft>
            </a:pPr>
            <a:r>
              <a:rPr lang="el-GR" sz="2400" dirty="0">
                <a:effectLst/>
              </a:rPr>
              <a:t>Διαβάζοντας ή ακούγοντας ένα κείμενο τα παιδιά έρχονται μπροστά σε μια περίσταση επικοινωνίας που είναι σημαντικό κίνητρο για παραγωγή προφορικού λόγου.</a:t>
            </a:r>
          </a:p>
          <a:p>
            <a:pPr algn="ctr" defTabSz="914400">
              <a:lnSpc>
                <a:spcPct val="90000"/>
              </a:lnSpc>
              <a:spcBef>
                <a:spcPct val="0"/>
              </a:spcBef>
              <a:spcAft>
                <a:spcPts val="600"/>
              </a:spcAft>
            </a:pPr>
            <a:r>
              <a:rPr lang="el-GR" sz="2400" dirty="0"/>
              <a:t>Β</a:t>
            </a:r>
            <a:r>
              <a:rPr lang="en-US" sz="2400" dirty="0">
                <a:effectLst/>
              </a:rPr>
              <a:t>ρ</a:t>
            </a:r>
            <a:r>
              <a:rPr lang="el-GR" sz="2400" dirty="0" err="1">
                <a:effectLst/>
              </a:rPr>
              <a:t>ίσκ</a:t>
            </a:r>
            <a:r>
              <a:rPr lang="en-US" sz="2400" dirty="0" err="1">
                <a:effectLst/>
              </a:rPr>
              <a:t>ουν</a:t>
            </a:r>
            <a:r>
              <a:rPr lang="en-US" sz="2400" dirty="0">
                <a:effectLst/>
              </a:rPr>
              <a:t> </a:t>
            </a:r>
            <a:r>
              <a:rPr lang="en-US" sz="2400" dirty="0" err="1">
                <a:effectLst/>
              </a:rPr>
              <a:t>δομικά</a:t>
            </a:r>
            <a:r>
              <a:rPr lang="en-US" sz="2400" dirty="0">
                <a:effectLst/>
              </a:rPr>
              <a:t> </a:t>
            </a:r>
            <a:r>
              <a:rPr lang="en-US" sz="2400" dirty="0" err="1">
                <a:effectLst/>
              </a:rPr>
              <a:t>στοιχεί</a:t>
            </a:r>
            <a:r>
              <a:rPr lang="en-US" sz="2400" dirty="0">
                <a:effectLst/>
              </a:rPr>
              <a:t>α, χώρος, χρόνος, πρόσωπα,</a:t>
            </a:r>
            <a:r>
              <a:rPr lang="el-GR" sz="2400" dirty="0"/>
              <a:t> </a:t>
            </a:r>
            <a:r>
              <a:rPr lang="el-GR" sz="2400" dirty="0">
                <a:effectLst/>
              </a:rPr>
              <a:t>να περιγράφουν πρόσωπα, τοπία, καταστάσεις</a:t>
            </a:r>
            <a:r>
              <a:rPr lang="el-GR" sz="2400" dirty="0"/>
              <a:t>,</a:t>
            </a:r>
            <a:r>
              <a:rPr lang="el-GR" sz="2400" dirty="0">
                <a:effectLst/>
              </a:rPr>
              <a:t> εκφράζουν συναισθήματα</a:t>
            </a:r>
            <a:r>
              <a:rPr lang="en-US" sz="2400" dirty="0">
                <a:effectLst/>
              </a:rPr>
              <a:t>. </a:t>
            </a:r>
          </a:p>
        </p:txBody>
      </p:sp>
      <p:pic>
        <p:nvPicPr>
          <p:cNvPr id="13" name="Graphic 12" descr="Whiteboard and laptop on table">
            <a:extLst>
              <a:ext uri="{FF2B5EF4-FFF2-40B4-BE49-F238E27FC236}">
                <a16:creationId xmlns:a16="http://schemas.microsoft.com/office/drawing/2014/main" id="{427A4A5D-933C-14C3-35EC-0435797109C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43" y="3861048"/>
            <a:ext cx="4648951" cy="2664296"/>
          </a:xfrm>
          <a:prstGeom prst="rect">
            <a:avLst/>
          </a:prstGeom>
          <a:effectLst>
            <a:outerShdw blurRad="50800" dist="38100" dir="2700000" algn="tl" rotWithShape="0">
              <a:prstClr val="black">
                <a:alpha val="40000"/>
              </a:prstClr>
            </a:outerShdw>
          </a:effectLst>
        </p:spPr>
      </p:pic>
      <p:pic>
        <p:nvPicPr>
          <p:cNvPr id="6" name="Picture 5" descr="Close-up of a book with writing&#10;&#10;Description automatically generated">
            <a:extLst>
              <a:ext uri="{FF2B5EF4-FFF2-40B4-BE49-F238E27FC236}">
                <a16:creationId xmlns:a16="http://schemas.microsoft.com/office/drawing/2014/main" id="{824D3B04-8CC5-7A6A-A7E0-49FF4EA2819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rcRect b="58"/>
          <a:stretch/>
        </p:blipFill>
        <p:spPr>
          <a:xfrm>
            <a:off x="4644008" y="-10886"/>
            <a:ext cx="4499993" cy="6868886"/>
          </a:xfrm>
          <a:prstGeom prst="rect">
            <a:avLst/>
          </a:prstGeom>
          <a:effectLst/>
        </p:spPr>
      </p:pic>
    </p:spTree>
    <p:extLst>
      <p:ext uri="{BB962C8B-B14F-4D97-AF65-F5344CB8AC3E}">
        <p14:creationId xmlns:p14="http://schemas.microsoft.com/office/powerpoint/2010/main" val="140097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ook with text and pictures of a truck&#10;&#10;Description automatically generated">
            <a:extLst>
              <a:ext uri="{FF2B5EF4-FFF2-40B4-BE49-F238E27FC236}">
                <a16:creationId xmlns:a16="http://schemas.microsoft.com/office/drawing/2014/main" id="{3E7CD387-A583-4A35-040F-51AE326B11FC}"/>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259632" y="0"/>
            <a:ext cx="6588224" cy="6858000"/>
          </a:xfrm>
          <a:prstGeom prst="rect">
            <a:avLst/>
          </a:prstGeom>
          <a:effectLst>
            <a:outerShdw blurRad="50800" dist="38100" dir="8100000" sx="101000" sy="101000" algn="tr" rotWithShape="0">
              <a:prstClr val="black">
                <a:alpha val="40000"/>
              </a:prstClr>
            </a:outerShdw>
          </a:effectLst>
        </p:spPr>
      </p:pic>
      <p:sp>
        <p:nvSpPr>
          <p:cNvPr id="4" name="Flowchart: Delay 3">
            <a:extLst>
              <a:ext uri="{FF2B5EF4-FFF2-40B4-BE49-F238E27FC236}">
                <a16:creationId xmlns:a16="http://schemas.microsoft.com/office/drawing/2014/main" id="{2B3E20E8-AD3E-348D-06FC-CE43CAF42C8F}"/>
              </a:ext>
            </a:extLst>
          </p:cNvPr>
          <p:cNvSpPr>
            <a:spLocks noGrp="1" noRot="1" noMove="1" noResize="1" noEditPoints="1" noAdjustHandles="1" noChangeArrowheads="1" noChangeShapeType="1"/>
          </p:cNvSpPr>
          <p:nvPr/>
        </p:nvSpPr>
        <p:spPr>
          <a:xfrm>
            <a:off x="0" y="0"/>
            <a:ext cx="827584" cy="6858000"/>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6" name="Flowchart: Delay 5">
            <a:extLst>
              <a:ext uri="{FF2B5EF4-FFF2-40B4-BE49-F238E27FC236}">
                <a16:creationId xmlns:a16="http://schemas.microsoft.com/office/drawing/2014/main" id="{F723FCAD-65C7-B8CF-8336-59D0D51CB325}"/>
              </a:ext>
            </a:extLst>
          </p:cNvPr>
          <p:cNvSpPr>
            <a:spLocks noGrp="1" noRot="1" noMove="1" noResize="1" noEditPoints="1" noAdjustHandles="1" noChangeArrowheads="1" noChangeShapeType="1"/>
          </p:cNvSpPr>
          <p:nvPr/>
        </p:nvSpPr>
        <p:spPr>
          <a:xfrm rot="10800000">
            <a:off x="8316416" y="0"/>
            <a:ext cx="827584" cy="6858000"/>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852176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946" y="148929"/>
            <a:ext cx="4920107"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1870589" y="6170"/>
            <a:ext cx="5112196"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0746" y="5310973"/>
            <a:ext cx="529461"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C3D18EF-907E-5F5A-16A2-7422F946480F}"/>
              </a:ext>
            </a:extLst>
          </p:cNvPr>
          <p:cNvSpPr txBox="1"/>
          <p:nvPr/>
        </p:nvSpPr>
        <p:spPr>
          <a:xfrm>
            <a:off x="3093524" y="944394"/>
            <a:ext cx="3024335" cy="4939814"/>
          </a:xfrm>
          <a:prstGeom prst="rect">
            <a:avLst/>
          </a:prstGeom>
          <a:noFill/>
        </p:spPr>
        <p:txBody>
          <a:bodyPr wrap="square" rtlCol="0">
            <a:spAutoFit/>
          </a:bodyPr>
          <a:lstStyle/>
          <a:p>
            <a:pPr algn="just"/>
            <a:r>
              <a:rPr lang="el-GR" sz="1500" dirty="0"/>
              <a:t>3.</a:t>
            </a:r>
            <a:r>
              <a:rPr lang="en-US" sz="1500" dirty="0"/>
              <a:t> </a:t>
            </a:r>
            <a:r>
              <a:rPr lang="el-GR" sz="1500" dirty="0"/>
              <a:t>Αξιοποίηση των </a:t>
            </a:r>
            <a:r>
              <a:rPr lang="el-GR" sz="1500" b="1" dirty="0">
                <a:solidFill>
                  <a:srgbClr val="ED7D31"/>
                </a:solidFill>
              </a:rPr>
              <a:t> προφορικών ερωτήσεων κατανόησης </a:t>
            </a:r>
            <a:r>
              <a:rPr lang="el-GR" sz="1500" dirty="0"/>
              <a:t> κειμένου στην τάξη και  ο  εντοπισμός  λέξεων κλειδιά μέσα στο κείμενο.</a:t>
            </a:r>
          </a:p>
          <a:p>
            <a:pPr algn="just"/>
            <a:r>
              <a:rPr lang="el-GR" sz="1500" dirty="0"/>
              <a:t> </a:t>
            </a:r>
          </a:p>
          <a:p>
            <a:r>
              <a:rPr lang="el-GR" sz="1500" dirty="0"/>
              <a:t>4. </a:t>
            </a:r>
            <a:r>
              <a:rPr lang="el-GR" sz="1500" b="1" dirty="0">
                <a:solidFill>
                  <a:srgbClr val="ED7D31"/>
                </a:solidFill>
              </a:rPr>
              <a:t>Σύνδεση του προφορικού λόγου με τον γραπτό</a:t>
            </a:r>
            <a:r>
              <a:rPr lang="el-GR" sz="1500" dirty="0"/>
              <a:t> όπου το προϊόν της προφορικής αφήγησης θα αποτελεί τη βάση της παραγωγής του γραπτού λόγου. Μια τέτοια δραστηριότητα είναι οι μαθητές να απαντούν γραπτώς μια ερώτηση κατανόησης που αναφέρεται στο κείμενο της ημέρας, αφού πρώτα την απαντήσουν ολοκληρωμένη προφορικά. </a:t>
            </a:r>
          </a:p>
          <a:p>
            <a:r>
              <a:rPr lang="el-GR" sz="1500" dirty="0"/>
              <a:t>Σε μαθητές με μαθησιακές δυσκολίες, καθοδηγούμε προσωπικά και τους ζητάμε πρώτα να εκφραστούν προφορικά κι έπειτα να το γράψουν. </a:t>
            </a:r>
          </a:p>
        </p:txBody>
      </p:sp>
    </p:spTree>
    <p:extLst>
      <p:ext uri="{BB962C8B-B14F-4D97-AF65-F5344CB8AC3E}">
        <p14:creationId xmlns:p14="http://schemas.microsoft.com/office/powerpoint/2010/main" val="1438417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4377" y="775849"/>
            <a:ext cx="2240924"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Υπότιτλος 2"/>
          <p:cNvSpPr>
            <a:spLocks noGrp="1"/>
          </p:cNvSpPr>
          <p:nvPr>
            <p:ph type="subTitle" idx="1"/>
          </p:nvPr>
        </p:nvSpPr>
        <p:spPr>
          <a:xfrm>
            <a:off x="5068565" y="188640"/>
            <a:ext cx="3888431" cy="6552728"/>
          </a:xfrm>
        </p:spPr>
        <p:txBody>
          <a:bodyPr>
            <a:normAutofit/>
          </a:bodyPr>
          <a:lstStyle/>
          <a:p>
            <a:pPr algn="just"/>
            <a:r>
              <a:rPr lang="el-GR" sz="1600" b="1" kern="100" dirty="0">
                <a:solidFill>
                  <a:srgbClr val="FFFFFF"/>
                </a:solidFill>
                <a:effectLst/>
                <a:ea typeface="NSimSun" panose="02010609030101010101" pitchFamily="49" charset="-122"/>
                <a:cs typeface="Arial" panose="020B0604020202020204" pitchFamily="34" charset="0"/>
              </a:rPr>
              <a:t>5. Ομιλία με σημείο αναφοράς συγκεκριμένη κατάσταση  με πραγματικά περιστατικά που έζησαν (βιωματική αφήγηση).  </a:t>
            </a:r>
          </a:p>
          <a:p>
            <a:pPr algn="just"/>
            <a:r>
              <a:rPr lang="en-US" sz="1600" i="1" kern="100" dirty="0">
                <a:solidFill>
                  <a:srgbClr val="FFFFFF"/>
                </a:solidFill>
                <a:ea typeface="NSimSun" panose="02010609030101010101" pitchFamily="49" charset="-122"/>
                <a:cs typeface="Arial" panose="020B0604020202020204" pitchFamily="34" charset="0"/>
              </a:rPr>
              <a:t>“</a:t>
            </a:r>
            <a:r>
              <a:rPr lang="el-GR" sz="1600" i="1" kern="100" dirty="0">
                <a:solidFill>
                  <a:srgbClr val="FFFFFF"/>
                </a:solidFill>
                <a:effectLst/>
                <a:ea typeface="NSimSun" panose="02010609030101010101" pitchFamily="49" charset="-122"/>
                <a:cs typeface="Arial" panose="020B0604020202020204" pitchFamily="34" charset="0"/>
              </a:rPr>
              <a:t>Πώς πέρασες το Σαββατοκύριακο; Στο πάρτι; Στη βόλτα; Στην εκδρομή;  Ποιος θα μας πει τι είδαμε χθες στο μουσείο που επισκεφθήκαμε; Ποιος θυμάται την ιστορία από την παράσταση στο θέατρο που επισκεφθήκαμε χθες</a:t>
            </a:r>
            <a:r>
              <a:rPr lang="en-US" sz="1600" i="1" kern="100" dirty="0">
                <a:solidFill>
                  <a:srgbClr val="FFFFFF"/>
                </a:solidFill>
                <a:effectLst/>
                <a:ea typeface="NSimSun" panose="02010609030101010101" pitchFamily="49" charset="-122"/>
                <a:cs typeface="Arial" panose="020B0604020202020204" pitchFamily="34" charset="0"/>
              </a:rPr>
              <a:t>;</a:t>
            </a:r>
            <a:r>
              <a:rPr lang="en-US" sz="1600" i="1" kern="100" dirty="0">
                <a:solidFill>
                  <a:srgbClr val="FFFFFF"/>
                </a:solidFill>
                <a:ea typeface="NSimSun" panose="02010609030101010101" pitchFamily="49" charset="-122"/>
                <a:cs typeface="Arial" panose="020B0604020202020204" pitchFamily="34" charset="0"/>
              </a:rPr>
              <a:t>”</a:t>
            </a:r>
            <a:endParaRPr lang="el-GR" sz="1600" i="1" kern="100" dirty="0">
              <a:solidFill>
                <a:srgbClr val="FFFFFF"/>
              </a:solidFill>
              <a:effectLst/>
              <a:ea typeface="NSimSun" panose="02010609030101010101" pitchFamily="49" charset="-122"/>
              <a:cs typeface="Arial" panose="020B0604020202020204" pitchFamily="34" charset="0"/>
            </a:endParaRPr>
          </a:p>
          <a:p>
            <a:pPr algn="just"/>
            <a:r>
              <a:rPr lang="el-GR" sz="1600" kern="100" dirty="0">
                <a:solidFill>
                  <a:srgbClr val="FFFFFF"/>
                </a:solidFill>
                <a:effectLst/>
                <a:ea typeface="NSimSun" panose="02010609030101010101" pitchFamily="49" charset="-122"/>
                <a:cs typeface="Arial" panose="020B0604020202020204" pitchFamily="34" charset="0"/>
              </a:rPr>
              <a:t>                                            </a:t>
            </a:r>
          </a:p>
          <a:p>
            <a:pPr algn="just"/>
            <a:r>
              <a:rPr lang="el-GR" sz="1600" b="1" kern="100" dirty="0">
                <a:solidFill>
                  <a:srgbClr val="FFFFFF"/>
                </a:solidFill>
                <a:effectLst/>
                <a:ea typeface="NSimSun" panose="02010609030101010101" pitchFamily="49" charset="-122"/>
                <a:cs typeface="Arial" panose="020B0604020202020204" pitchFamily="34" charset="0"/>
              </a:rPr>
              <a:t>6.</a:t>
            </a:r>
            <a:r>
              <a:rPr lang="en-US" sz="1600" b="1" kern="100" dirty="0">
                <a:solidFill>
                  <a:srgbClr val="FFFFFF"/>
                </a:solidFill>
                <a:effectLst/>
                <a:ea typeface="NSimSun" panose="02010609030101010101" pitchFamily="49" charset="-122"/>
                <a:cs typeface="Arial" panose="020B0604020202020204" pitchFamily="34" charset="0"/>
              </a:rPr>
              <a:t> </a:t>
            </a:r>
            <a:r>
              <a:rPr lang="el-GR" sz="1600" b="1" kern="100" dirty="0">
                <a:solidFill>
                  <a:srgbClr val="FFFFFF"/>
                </a:solidFill>
                <a:effectLst/>
                <a:ea typeface="NSimSun" panose="02010609030101010101" pitchFamily="49" charset="-122"/>
                <a:cs typeface="Arial" panose="020B0604020202020204" pitchFamily="34" charset="0"/>
              </a:rPr>
              <a:t>Διεύρυνση λεξιλογίου</a:t>
            </a:r>
            <a:endParaRPr lang="el-GR" sz="1600" b="1" kern="100" dirty="0">
              <a:solidFill>
                <a:srgbClr val="FFFFFF"/>
              </a:solidFill>
              <a:ea typeface="NSimSun" panose="02010609030101010101" pitchFamily="49" charset="-122"/>
              <a:cs typeface="Arial" panose="020B0604020202020204" pitchFamily="34" charset="0"/>
            </a:endParaRPr>
          </a:p>
          <a:p>
            <a:pPr algn="just"/>
            <a:r>
              <a:rPr lang="el-GR" sz="1600" kern="100" dirty="0">
                <a:solidFill>
                  <a:srgbClr val="FFFFFF"/>
                </a:solidFill>
                <a:effectLst/>
                <a:ea typeface="NSimSun" panose="02010609030101010101" pitchFamily="49" charset="-122"/>
                <a:cs typeface="Arial" panose="020B0604020202020204" pitchFamily="34" charset="0"/>
              </a:rPr>
              <a:t>Επεξήγηση άγνωστων λέξεων, σχηματισμός οικογενειών λέξεων και εννοιών με τις οποίες οι μαθητές φτιάχνουν προφορικές προτάσεις ώστε μέσα από την χρήση να τις εντάξουν στο λεξιλόγιό τους.</a:t>
            </a:r>
          </a:p>
          <a:p>
            <a:pPr algn="just"/>
            <a:endParaRPr lang="en-US" sz="1600" b="1" kern="100" dirty="0">
              <a:solidFill>
                <a:srgbClr val="FFFFFF"/>
              </a:solidFill>
              <a:effectLst/>
              <a:ea typeface="NSimSun" panose="02010609030101010101" pitchFamily="49" charset="-122"/>
              <a:cs typeface="Arial" panose="020B0604020202020204" pitchFamily="34" charset="0"/>
            </a:endParaRPr>
          </a:p>
          <a:p>
            <a:pPr algn="just"/>
            <a:r>
              <a:rPr lang="en-US" sz="1600" b="1" kern="100" dirty="0">
                <a:solidFill>
                  <a:srgbClr val="FFFFFF"/>
                </a:solidFill>
                <a:effectLst/>
                <a:ea typeface="NSimSun" panose="02010609030101010101" pitchFamily="49" charset="-122"/>
                <a:cs typeface="Arial" panose="020B0604020202020204" pitchFamily="34" charset="0"/>
              </a:rPr>
              <a:t>7.</a:t>
            </a:r>
            <a:r>
              <a:rPr lang="el-GR" sz="1600" b="1" kern="100" dirty="0">
                <a:solidFill>
                  <a:srgbClr val="FFFFFF"/>
                </a:solidFill>
                <a:effectLst/>
                <a:ea typeface="NSimSun" panose="02010609030101010101" pitchFamily="49" charset="-122"/>
                <a:cs typeface="Arial" panose="020B0604020202020204" pitchFamily="34" charset="0"/>
              </a:rPr>
              <a:t>Τεχνική </a:t>
            </a:r>
            <a:r>
              <a:rPr lang="el-GR" sz="1600" b="1" kern="100" dirty="0">
                <a:solidFill>
                  <a:srgbClr val="FFFFFF"/>
                </a:solidFill>
                <a:ea typeface="NSimSun" panose="02010609030101010101" pitchFamily="49" charset="-122"/>
                <a:cs typeface="Arial" panose="020B0604020202020204" pitchFamily="34" charset="0"/>
              </a:rPr>
              <a:t>συμπλήρωσης</a:t>
            </a:r>
            <a:r>
              <a:rPr lang="el-GR" sz="1600" kern="100" dirty="0">
                <a:solidFill>
                  <a:srgbClr val="FFFFFF"/>
                </a:solidFill>
                <a:ea typeface="NSimSun" panose="02010609030101010101" pitchFamily="49" charset="-122"/>
                <a:cs typeface="Arial" panose="020B0604020202020204" pitchFamily="34" charset="0"/>
              </a:rPr>
              <a:t> </a:t>
            </a:r>
            <a:r>
              <a:rPr lang="el-GR" sz="1600" b="1" kern="100" dirty="0">
                <a:solidFill>
                  <a:srgbClr val="FFFFFF"/>
                </a:solidFill>
                <a:ea typeface="NSimSun" panose="02010609030101010101" pitchFamily="49" charset="-122"/>
                <a:cs typeface="Arial" panose="020B0604020202020204" pitchFamily="34" charset="0"/>
              </a:rPr>
              <a:t>παραμυθιού / ιστορίας</a:t>
            </a:r>
            <a:r>
              <a:rPr lang="en-US" sz="1600" b="1" kern="100" dirty="0">
                <a:solidFill>
                  <a:srgbClr val="FFFFFF"/>
                </a:solidFill>
                <a:ea typeface="NSimSun" panose="02010609030101010101" pitchFamily="49" charset="-122"/>
                <a:cs typeface="Arial" panose="020B0604020202020204" pitchFamily="34" charset="0"/>
              </a:rPr>
              <a:t>: </a:t>
            </a:r>
            <a:r>
              <a:rPr lang="el-GR" sz="1600" kern="100" dirty="0">
                <a:solidFill>
                  <a:srgbClr val="FFFFFF"/>
                </a:solidFill>
                <a:ea typeface="NSimSun" panose="02010609030101010101" pitchFamily="49" charset="-122"/>
                <a:cs typeface="Arial" panose="020B0604020202020204" pitchFamily="34" charset="0"/>
              </a:rPr>
              <a:t>Δίνεται  στους μαθητές η  αρχή και ζητάμε να αναπτύξουν προφορικά τα υπόλοιπα μέρη. Η ιστορία μπορεί και να μαγνητοφωνηθεί ώστε να γίνει επεξεργασία της σε δεύτερο στάδιο.</a:t>
            </a:r>
          </a:p>
          <a:p>
            <a:pPr algn="just"/>
            <a:r>
              <a:rPr lang="el-GR" sz="1600" kern="100" dirty="0">
                <a:solidFill>
                  <a:srgbClr val="FFFFFF"/>
                </a:solidFill>
                <a:ea typeface="NSimSun" panose="02010609030101010101" pitchFamily="49" charset="-122"/>
                <a:cs typeface="Arial" panose="020B0604020202020204" pitchFamily="34" charset="0"/>
              </a:rPr>
              <a:t> </a:t>
            </a:r>
          </a:p>
          <a:p>
            <a:pPr algn="just"/>
            <a:endParaRPr lang="el-GR" sz="1600" kern="100" dirty="0">
              <a:solidFill>
                <a:srgbClr val="FFFFFF"/>
              </a:solidFill>
              <a:ea typeface="NSimSun" panose="02010609030101010101" pitchFamily="49" charset="-122"/>
              <a:cs typeface="Arial" panose="020B0604020202020204" pitchFamily="34" charset="0"/>
            </a:endParaRPr>
          </a:p>
          <a:p>
            <a:pPr algn="just"/>
            <a:endParaRPr lang="el-GR" sz="1000" dirty="0">
              <a:solidFill>
                <a:srgbClr val="FFFFFF"/>
              </a:solidFill>
            </a:endParaRPr>
          </a:p>
        </p:txBody>
      </p:sp>
      <p:sp>
        <p:nvSpPr>
          <p:cNvPr id="13" name="Oval 12">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8276" y="366810"/>
            <a:ext cx="4593285"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newspaper&#10;&#10;Description automatically generated">
            <a:extLst>
              <a:ext uri="{FF2B5EF4-FFF2-40B4-BE49-F238E27FC236}">
                <a16:creationId xmlns:a16="http://schemas.microsoft.com/office/drawing/2014/main" id="{C6EF2269-511E-DFB8-5098-E86B48CE3C4D}"/>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colorTemperature colorTemp="11200"/>
                    </a14:imgEffect>
                    <a14:imgEffect>
                      <a14:saturation sat="20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311" y="0"/>
            <a:ext cx="4880250" cy="6858000"/>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12172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8E54F9-849C-4865-8C5E-FD967B81D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91AE6B3-1D2D-4C67-A4DB-888635B52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Υπότιτλος 2"/>
          <p:cNvSpPr>
            <a:spLocks noGrp="1"/>
          </p:cNvSpPr>
          <p:nvPr>
            <p:ph type="subTitle" idx="1"/>
          </p:nvPr>
        </p:nvSpPr>
        <p:spPr>
          <a:xfrm>
            <a:off x="539552" y="208072"/>
            <a:ext cx="7920880" cy="3083362"/>
          </a:xfrm>
        </p:spPr>
        <p:txBody>
          <a:bodyPr>
            <a:normAutofit fontScale="25000" lnSpcReduction="20000"/>
          </a:bodyPr>
          <a:lstStyle/>
          <a:p>
            <a:r>
              <a:rPr lang="el-GR" sz="12800" b="1" u="sng" kern="100" dirty="0">
                <a:solidFill>
                  <a:srgbClr val="FFFFFF"/>
                </a:solidFill>
                <a:effectLst/>
                <a:ea typeface="NSimSun" panose="02010609030101010101" pitchFamily="49" charset="-122"/>
                <a:cs typeface="Arial" panose="020B0604020202020204" pitchFamily="34" charset="0"/>
              </a:rPr>
              <a:t>Παιδαγωγική </a:t>
            </a:r>
            <a:r>
              <a:rPr lang="en-US" sz="12800" b="1" u="sng" kern="100" dirty="0" err="1">
                <a:solidFill>
                  <a:srgbClr val="FFFFFF"/>
                </a:solidFill>
                <a:effectLst/>
                <a:ea typeface="NSimSun" panose="02010609030101010101" pitchFamily="49" charset="-122"/>
                <a:cs typeface="Arial" panose="020B0604020202020204" pitchFamily="34" charset="0"/>
              </a:rPr>
              <a:t>Freinet</a:t>
            </a:r>
            <a:endParaRPr lang="el-GR" sz="12800" b="1" u="sng" kern="100" dirty="0">
              <a:solidFill>
                <a:srgbClr val="FFFFFF"/>
              </a:solidFill>
              <a:effectLst/>
              <a:ea typeface="NSimSun" panose="02010609030101010101" pitchFamily="49" charset="-122"/>
              <a:cs typeface="Arial" panose="020B0604020202020204" pitchFamily="34" charset="0"/>
            </a:endParaRPr>
          </a:p>
          <a:p>
            <a:pPr algn="l"/>
            <a:endParaRPr lang="en-US" sz="7200" kern="100" dirty="0">
              <a:solidFill>
                <a:srgbClr val="FFFFFF"/>
              </a:solidFill>
              <a:effectLst/>
              <a:ea typeface="NSimSun" panose="02010609030101010101" pitchFamily="49" charset="-122"/>
              <a:cs typeface="Arial" panose="020B0604020202020204" pitchFamily="34" charset="0"/>
            </a:endParaRPr>
          </a:p>
          <a:p>
            <a:pPr algn="l"/>
            <a:r>
              <a:rPr lang="el-GR" sz="8000" kern="100" dirty="0">
                <a:solidFill>
                  <a:srgbClr val="FFFFFF"/>
                </a:solidFill>
                <a:ea typeface="NSimSun" panose="02010609030101010101" pitchFamily="49" charset="-122"/>
                <a:cs typeface="Arial" panose="020B0604020202020204" pitchFamily="34" charset="0"/>
              </a:rPr>
              <a:t>Μια άλλη</a:t>
            </a:r>
            <a:r>
              <a:rPr lang="el-GR" sz="8000" kern="100" dirty="0">
                <a:solidFill>
                  <a:srgbClr val="FFFFFF"/>
                </a:solidFill>
                <a:effectLst/>
                <a:ea typeface="NSimSun" panose="02010609030101010101" pitchFamily="49" charset="-122"/>
                <a:cs typeface="Arial" panose="020B0604020202020204" pitchFamily="34" charset="0"/>
              </a:rPr>
              <a:t> παιδαγωγική παρέμβαση που  μπορεί να ενταχτεί στην μαθησιακή διαδικασία της γενικής τάξης  και να βοηθήσει τους μαθητές με μαθησιακές δυσκολίες στηρίζεται στην Παιδαγωγική </a:t>
            </a:r>
            <a:r>
              <a:rPr lang="en-US" sz="8000" kern="100" dirty="0" err="1">
                <a:solidFill>
                  <a:srgbClr val="FFFFFF"/>
                </a:solidFill>
                <a:effectLst/>
                <a:ea typeface="NSimSun" panose="02010609030101010101" pitchFamily="49" charset="-122"/>
                <a:cs typeface="Arial" panose="020B0604020202020204" pitchFamily="34" charset="0"/>
              </a:rPr>
              <a:t>Freinet</a:t>
            </a:r>
            <a:r>
              <a:rPr lang="el-GR" sz="8000" kern="100" dirty="0">
                <a:solidFill>
                  <a:srgbClr val="FFFFFF"/>
                </a:solidFill>
                <a:effectLst/>
                <a:ea typeface="NSimSun" panose="02010609030101010101" pitchFamily="49" charset="-122"/>
                <a:cs typeface="Arial" panose="020B0604020202020204" pitchFamily="34" charset="0"/>
              </a:rPr>
              <a:t>. Όπως γνωρίζουμε, οι θεμελιώδης αρχές της  Παιδαγωγική  </a:t>
            </a:r>
            <a:r>
              <a:rPr lang="en-US" sz="8000" kern="100" dirty="0" err="1">
                <a:solidFill>
                  <a:srgbClr val="FFFFFF"/>
                </a:solidFill>
                <a:effectLst/>
                <a:ea typeface="NSimSun" panose="02010609030101010101" pitchFamily="49" charset="-122"/>
                <a:cs typeface="Arial" panose="020B0604020202020204" pitchFamily="34" charset="0"/>
              </a:rPr>
              <a:t>Freinet</a:t>
            </a:r>
            <a:r>
              <a:rPr lang="el-GR" sz="8000" kern="100" dirty="0">
                <a:solidFill>
                  <a:srgbClr val="FFFFFF"/>
                </a:solidFill>
                <a:effectLst/>
                <a:ea typeface="NSimSun" panose="02010609030101010101" pitchFamily="49" charset="-122"/>
                <a:cs typeface="Arial" panose="020B0604020202020204" pitchFamily="34" charset="0"/>
              </a:rPr>
              <a:t>, στηρίζονται στην αυθεντική μάθηση με τη χρήση πραγματικών εμπειριών των παιδιών.                 </a:t>
            </a:r>
          </a:p>
          <a:p>
            <a:pPr algn="l"/>
            <a:r>
              <a:rPr lang="el-GR" sz="8000" kern="100" dirty="0">
                <a:solidFill>
                  <a:srgbClr val="FFFFFF"/>
                </a:solidFill>
                <a:effectLst/>
                <a:ea typeface="NSimSun" panose="02010609030101010101" pitchFamily="49" charset="-122"/>
                <a:cs typeface="Arial" panose="020B0604020202020204" pitchFamily="34" charset="0"/>
              </a:rPr>
              <a:t> Η μάθηση των παιδιών βασίζεται στην δοκιμή και στο λάθος. Οι μαθητές ενθαρρύνονται να μαθαίνουν, κατασκευάζοντας προϊόντα ή προσφέροντας υπηρεσίες. Οι μαθητές συνεργάζονται κατά την διαδικασία παραγωγής εμπειριών και γνώσεων.</a:t>
            </a:r>
          </a:p>
          <a:p>
            <a:endParaRPr lang="el-GR" sz="1000" dirty="0">
              <a:solidFill>
                <a:srgbClr val="FFFFFF"/>
              </a:solidFill>
            </a:endParaRPr>
          </a:p>
        </p:txBody>
      </p:sp>
      <p:sp>
        <p:nvSpPr>
          <p:cNvPr id="12" name="sketch line">
            <a:extLst>
              <a:ext uri="{FF2B5EF4-FFF2-40B4-BE49-F238E27FC236}">
                <a16:creationId xmlns:a16="http://schemas.microsoft.com/office/drawing/2014/main" id="{6D080EC2-42B5-4E04-BBF7-F0BC5CB7C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0654" y="3566566"/>
            <a:ext cx="3182692" cy="18288"/>
          </a:xfrm>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ooks with solid fill">
            <a:extLst>
              <a:ext uri="{FF2B5EF4-FFF2-40B4-BE49-F238E27FC236}">
                <a16:creationId xmlns:a16="http://schemas.microsoft.com/office/drawing/2014/main" id="{6FECC81B-090D-F0F4-DD29-7146B58C45D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51920" y="4005064"/>
            <a:ext cx="1230799" cy="1230799"/>
          </a:xfrm>
          <a:prstGeom prst="rect">
            <a:avLst/>
          </a:prstGeom>
        </p:spPr>
      </p:pic>
      <p:pic>
        <p:nvPicPr>
          <p:cNvPr id="6" name="Graphic 5" descr="Open book with solid fill">
            <a:extLst>
              <a:ext uri="{FF2B5EF4-FFF2-40B4-BE49-F238E27FC236}">
                <a16:creationId xmlns:a16="http://schemas.microsoft.com/office/drawing/2014/main" id="{DB17C14E-1DED-AABC-D888-454061CD8AC8}"/>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66175" y="3995450"/>
            <a:ext cx="1230799" cy="1230799"/>
          </a:xfrm>
          <a:prstGeom prst="rect">
            <a:avLst/>
          </a:prstGeom>
        </p:spPr>
      </p:pic>
      <p:pic>
        <p:nvPicPr>
          <p:cNvPr id="15" name="Graphic 14" descr="Graduation cap with solid fill">
            <a:extLst>
              <a:ext uri="{FF2B5EF4-FFF2-40B4-BE49-F238E27FC236}">
                <a16:creationId xmlns:a16="http://schemas.microsoft.com/office/drawing/2014/main" id="{615557BA-C006-2DA5-FB3B-F0AE8A6071AA}"/>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35696" y="3995450"/>
            <a:ext cx="1230799" cy="1230799"/>
          </a:xfrm>
          <a:prstGeom prst="rect">
            <a:avLst/>
          </a:prstGeom>
        </p:spPr>
      </p:pic>
    </p:spTree>
    <p:extLst>
      <p:ext uri="{BB962C8B-B14F-4D97-AF65-F5344CB8AC3E}">
        <p14:creationId xmlns:p14="http://schemas.microsoft.com/office/powerpoint/2010/main" val="2614702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6F1F2C8-798B-4CCE-A851-94AFAF350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p:cNvSpPr>
            <a:spLocks noGrp="1"/>
          </p:cNvSpPr>
          <p:nvPr>
            <p:ph type="subTitle" idx="1"/>
          </p:nvPr>
        </p:nvSpPr>
        <p:spPr>
          <a:xfrm>
            <a:off x="125969" y="533745"/>
            <a:ext cx="4639492" cy="5847584"/>
          </a:xfrm>
        </p:spPr>
        <p:txBody>
          <a:bodyPr>
            <a:noAutofit/>
          </a:bodyPr>
          <a:lstStyle/>
          <a:p>
            <a:pPr algn="l"/>
            <a:r>
              <a:rPr lang="el-GR" sz="2000" kern="100" dirty="0">
                <a:effectLst/>
                <a:ea typeface="NSimSun" panose="02010609030101010101" pitchFamily="49" charset="-122"/>
                <a:cs typeface="Arial" panose="020B0604020202020204" pitchFamily="34" charset="0"/>
              </a:rPr>
              <a:t>Σύμφωνα με την </a:t>
            </a:r>
            <a:r>
              <a:rPr lang="el-GR" sz="2000" b="1" kern="100" dirty="0">
                <a:solidFill>
                  <a:srgbClr val="ED7D31"/>
                </a:solidFill>
                <a:effectLst/>
                <a:ea typeface="NSimSun" panose="02010609030101010101" pitchFamily="49" charset="-122"/>
                <a:cs typeface="Arial" panose="020B0604020202020204" pitchFamily="34" charset="0"/>
              </a:rPr>
              <a:t>“φυσική μέθοδο” </a:t>
            </a:r>
            <a:r>
              <a:rPr lang="el-GR" sz="2000" kern="100" dirty="0">
                <a:effectLst/>
                <a:ea typeface="NSimSun" panose="02010609030101010101" pitchFamily="49" charset="-122"/>
                <a:cs typeface="Arial" panose="020B0604020202020204" pitchFamily="34" charset="0"/>
              </a:rPr>
              <a:t>που ορίζεται από τον C. Freinet, ο μαθητής </a:t>
            </a:r>
            <a:r>
              <a:rPr lang="el-GR" sz="2000" b="1" kern="100" dirty="0">
                <a:solidFill>
                  <a:srgbClr val="ED7D31"/>
                </a:solidFill>
                <a:effectLst/>
                <a:ea typeface="NSimSun" panose="02010609030101010101" pitchFamily="49" charset="-122"/>
                <a:cs typeface="Arial" panose="020B0604020202020204" pitchFamily="34" charset="0"/>
              </a:rPr>
              <a:t>“μαθαίνει να γράφει γράφοντας”</a:t>
            </a:r>
            <a:r>
              <a:rPr lang="el-GR" sz="2000" kern="100" dirty="0">
                <a:effectLst/>
                <a:ea typeface="NSimSun" panose="02010609030101010101" pitchFamily="49" charset="-122"/>
                <a:cs typeface="Arial" panose="020B0604020202020204" pitchFamily="34" charset="0"/>
              </a:rPr>
              <a:t>. Γι’ αυτό και είναι σημαντικό να κεντρίζεται η δραστηριότητα της γραφής, και να της δίνεται νόημα μέσα από την επικοινωνία με πραγματικούς παραλήπτες. </a:t>
            </a:r>
            <a:endParaRPr lang="en-US" sz="2000" kern="100" dirty="0">
              <a:effectLst/>
              <a:ea typeface="NSimSun" panose="02010609030101010101" pitchFamily="49" charset="-122"/>
              <a:cs typeface="Arial" panose="020B0604020202020204" pitchFamily="34" charset="0"/>
            </a:endParaRPr>
          </a:p>
          <a:p>
            <a:pPr algn="l"/>
            <a:endParaRPr lang="en-US" sz="2000" kern="100" dirty="0">
              <a:effectLst/>
              <a:ea typeface="NSimSun" panose="02010609030101010101" pitchFamily="49" charset="-122"/>
              <a:cs typeface="Arial" panose="020B0604020202020204" pitchFamily="34" charset="0"/>
            </a:endParaRPr>
          </a:p>
          <a:p>
            <a:pPr algn="l"/>
            <a:r>
              <a:rPr lang="el-GR" sz="2000" kern="100" dirty="0">
                <a:effectLst/>
                <a:ea typeface="NSimSun" panose="02010609030101010101" pitchFamily="49" charset="-122"/>
                <a:cs typeface="Arial" panose="020B0604020202020204" pitchFamily="34" charset="0"/>
              </a:rPr>
              <a:t>Όταν ο μαθητής καταλάβει </a:t>
            </a:r>
            <a:r>
              <a:rPr lang="el-GR" sz="2000" b="1" kern="100" dirty="0">
                <a:solidFill>
                  <a:srgbClr val="ED7D31"/>
                </a:solidFill>
                <a:effectLst/>
                <a:ea typeface="NSimSun" panose="02010609030101010101" pitchFamily="49" charset="-122"/>
                <a:cs typeface="Arial" panose="020B0604020202020204" pitchFamily="34" charset="0"/>
              </a:rPr>
              <a:t>“γιατί” </a:t>
            </a:r>
            <a:r>
              <a:rPr lang="el-GR" sz="2000" kern="100" dirty="0">
                <a:effectLst/>
                <a:ea typeface="NSimSun" panose="02010609030101010101" pitchFamily="49" charset="-122"/>
                <a:cs typeface="Arial" panose="020B0604020202020204" pitchFamily="34" charset="0"/>
              </a:rPr>
              <a:t>γράφει θα του είναι πιο εύκολο να μάθει </a:t>
            </a:r>
            <a:r>
              <a:rPr lang="el-GR" sz="2000" b="1" kern="100" dirty="0">
                <a:solidFill>
                  <a:srgbClr val="ED7D31"/>
                </a:solidFill>
                <a:effectLst/>
                <a:ea typeface="NSimSun" panose="02010609030101010101" pitchFamily="49" charset="-122"/>
                <a:cs typeface="Arial" panose="020B0604020202020204" pitchFamily="34" charset="0"/>
              </a:rPr>
              <a:t>“πώς” </a:t>
            </a:r>
            <a:r>
              <a:rPr lang="el-GR" sz="2000" kern="100" dirty="0">
                <a:effectLst/>
                <a:ea typeface="NSimSun" panose="02010609030101010101" pitchFamily="49" charset="-122"/>
                <a:cs typeface="Arial" panose="020B0604020202020204" pitchFamily="34" charset="0"/>
              </a:rPr>
              <a:t>να γράψει. Σύμφωνα με τον Φρενέ, τα παιδιά λέει πως έχουν </a:t>
            </a:r>
            <a:r>
              <a:rPr lang="el-GR" sz="2000" b="1" kern="100" dirty="0">
                <a:solidFill>
                  <a:srgbClr val="ED7D31"/>
                </a:solidFill>
                <a:effectLst/>
                <a:ea typeface="NSimSun" panose="02010609030101010101" pitchFamily="49" charset="-122"/>
                <a:cs typeface="Arial" panose="020B0604020202020204" pitchFamily="34" charset="0"/>
              </a:rPr>
              <a:t>«στόμα και μολύβι»</a:t>
            </a:r>
            <a:r>
              <a:rPr lang="el-GR" sz="2000" kern="100" dirty="0">
                <a:effectLst/>
                <a:ea typeface="NSimSun" panose="02010609030101010101" pitchFamily="49" charset="-122"/>
                <a:cs typeface="Arial" panose="020B0604020202020204" pitchFamily="34" charset="0"/>
              </a:rPr>
              <a:t>. </a:t>
            </a:r>
            <a:endParaRPr lang="en-US" sz="2000" kern="100" dirty="0">
              <a:effectLst/>
              <a:ea typeface="NSimSun" panose="02010609030101010101" pitchFamily="49" charset="-122"/>
              <a:cs typeface="Arial" panose="020B0604020202020204" pitchFamily="34" charset="0"/>
            </a:endParaRPr>
          </a:p>
          <a:p>
            <a:pPr algn="l"/>
            <a:r>
              <a:rPr lang="el-GR" sz="2000" kern="100" dirty="0">
                <a:effectLst/>
                <a:ea typeface="NSimSun" panose="02010609030101010101" pitchFamily="49" charset="-122"/>
                <a:cs typeface="Arial" panose="020B0604020202020204" pitchFamily="34" charset="0"/>
              </a:rPr>
              <a:t>Συνεχίζει λέγοντας: </a:t>
            </a:r>
            <a:r>
              <a:rPr lang="el-GR" sz="2000" b="1" kern="100" dirty="0">
                <a:solidFill>
                  <a:srgbClr val="ED7D31"/>
                </a:solidFill>
                <a:effectLst/>
                <a:ea typeface="NSimSun" panose="02010609030101010101" pitchFamily="49" charset="-122"/>
                <a:cs typeface="Arial" panose="020B0604020202020204" pitchFamily="34" charset="0"/>
              </a:rPr>
              <a:t>«δεν ζητάμε κάποια παράγραφο, τους ζητάμε μόνο μικρές προτάσεις. Το παιδί μπορεί να γράψει, αρκεί να κατέχει μια αρκετά πλούσια συλλογή από ιδέες και μια  πλούσια συλλογή από εκφράσεις»</a:t>
            </a:r>
            <a:r>
              <a:rPr lang="el-GR" sz="2000" kern="100" dirty="0">
                <a:effectLst/>
                <a:ea typeface="NSimSun" panose="02010609030101010101" pitchFamily="49" charset="-122"/>
                <a:cs typeface="Arial" panose="020B0604020202020204" pitchFamily="34" charset="0"/>
              </a:rPr>
              <a:t>. </a:t>
            </a:r>
            <a:endParaRPr lang="el-GR" sz="2000" dirty="0"/>
          </a:p>
        </p:txBody>
      </p:sp>
      <p:sp>
        <p:nvSpPr>
          <p:cNvPr id="10" name="Freeform: Shape 9">
            <a:extLst>
              <a:ext uri="{FF2B5EF4-FFF2-40B4-BE49-F238E27FC236}">
                <a16:creationId xmlns:a16="http://schemas.microsoft.com/office/drawing/2014/main" id="{755E9CD0-04B0-4A3C-B291-AD913379C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1DD8BF3B-6066-418C-8D1A-75C5E396F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80BC66F9-7A74-4286-AD22-1174052CC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00844"/>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D8142CC3-2B5C-48E6-9DF0-6C8ACBAF2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7B2D303B-3DD0-4319-9EAD-361847FEC7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46A89C79-8EF3-4AF9-B3D9-59A883F41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EFE5CE34-4543-42E5-B82C-1F3D12422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2AF41FE-63D7-4695-81D2-66D2510E4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8430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671505"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3" name="Υπότιτλος 2"/>
          <p:cNvSpPr>
            <a:spLocks noGrp="1"/>
          </p:cNvSpPr>
          <p:nvPr>
            <p:ph type="subTitle" idx="1"/>
          </p:nvPr>
        </p:nvSpPr>
        <p:spPr>
          <a:xfrm>
            <a:off x="251521" y="324834"/>
            <a:ext cx="4824536" cy="5174110"/>
          </a:xfrm>
        </p:spPr>
        <p:txBody>
          <a:bodyPr anchor="b">
            <a:normAutofit/>
          </a:bodyPr>
          <a:lstStyle/>
          <a:p>
            <a:pPr marL="0" algn="just">
              <a:spcBef>
                <a:spcPts val="0"/>
              </a:spcBef>
              <a:spcAft>
                <a:spcPts val="600"/>
              </a:spcAft>
              <a:buClrTx/>
              <a:buSzTx/>
            </a:pPr>
            <a:r>
              <a:rPr lang="el-GR" sz="2800" kern="100" dirty="0">
                <a:solidFill>
                  <a:schemeClr val="bg1"/>
                </a:solidFill>
                <a:effectLst/>
                <a:ea typeface="NSimSun" panose="02010609030101010101" pitchFamily="49" charset="-122"/>
                <a:cs typeface="Arial" panose="020B0604020202020204" pitchFamily="34" charset="0"/>
              </a:rPr>
              <a:t>Μία από τις τεχνικές ελεύθερης έκφρασης και επικοινωνίας που προτείνει ο C. Freinet, είναι η τεχνική των </a:t>
            </a:r>
            <a:r>
              <a:rPr lang="el-GR" sz="2800" b="1" kern="100" dirty="0">
                <a:solidFill>
                  <a:schemeClr val="bg1"/>
                </a:solidFill>
                <a:effectLst/>
                <a:ea typeface="NSimSun" panose="02010609030101010101" pitchFamily="49" charset="-122"/>
                <a:cs typeface="Arial" panose="020B0604020202020204" pitchFamily="34" charset="0"/>
              </a:rPr>
              <a:t>Μικρών Βιβλίων </a:t>
            </a:r>
            <a:r>
              <a:rPr lang="el-GR" sz="2800" kern="100" dirty="0">
                <a:solidFill>
                  <a:schemeClr val="bg1"/>
                </a:solidFill>
                <a:effectLst/>
                <a:ea typeface="NSimSun" panose="02010609030101010101" pitchFamily="49" charset="-122"/>
                <a:cs typeface="Arial" panose="020B0604020202020204" pitchFamily="34" charset="0"/>
              </a:rPr>
              <a:t>στην τάξη. </a:t>
            </a:r>
            <a:endParaRPr lang="en-US" sz="2800" kern="100" dirty="0">
              <a:solidFill>
                <a:schemeClr val="bg1"/>
              </a:solidFill>
              <a:effectLst/>
              <a:ea typeface="NSimSun" panose="02010609030101010101" pitchFamily="49" charset="-122"/>
              <a:cs typeface="Arial" panose="020B0604020202020204" pitchFamily="34" charset="0"/>
            </a:endParaRPr>
          </a:p>
          <a:p>
            <a:pPr marL="0" algn="just">
              <a:spcBef>
                <a:spcPts val="0"/>
              </a:spcBef>
              <a:spcAft>
                <a:spcPts val="600"/>
              </a:spcAft>
              <a:buClrTx/>
              <a:buSzTx/>
            </a:pPr>
            <a:r>
              <a:rPr lang="el-GR" sz="2800" kern="100" dirty="0">
                <a:solidFill>
                  <a:schemeClr val="bg1"/>
                </a:solidFill>
                <a:effectLst/>
                <a:ea typeface="NSimSun" panose="02010609030101010101" pitchFamily="49" charset="-122"/>
                <a:cs typeface="Arial" panose="020B0604020202020204" pitchFamily="34" charset="0"/>
              </a:rPr>
              <a:t>Τα Μικρά Βιβλία, είναι μια πρόταση δημιουργικής γραφής, που μπορεί να ενσωματωθεί μέσα στο σχολικό πρόγραμμα και να προάγει την ελεύθερη έκφραση των μαθητών. </a:t>
            </a:r>
          </a:p>
          <a:p>
            <a:pPr marL="0" lvl="0" algn="l">
              <a:spcBef>
                <a:spcPts val="0"/>
              </a:spcBef>
              <a:spcAft>
                <a:spcPts val="600"/>
              </a:spcAft>
              <a:buClrTx/>
              <a:buSzTx/>
            </a:pPr>
            <a:endParaRPr lang="el-GR" sz="1700" dirty="0"/>
          </a:p>
        </p:txBody>
      </p:sp>
      <p:sp>
        <p:nvSpPr>
          <p:cNvPr id="17" name="sketch line 1">
            <a:extLst>
              <a:ext uri="{FF2B5EF4-FFF2-40B4-BE49-F238E27FC236}">
                <a16:creationId xmlns:a16="http://schemas.microsoft.com/office/drawing/2014/main" id="{32C5B66D-E390-4A14-AB60-69626CBF2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49" y="5626353"/>
            <a:ext cx="3182692" cy="18288"/>
          </a:xfrm>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 line">
            <a:extLst>
              <a:ext uri="{FF2B5EF4-FFF2-40B4-BE49-F238E27FC236}">
                <a16:creationId xmlns:a16="http://schemas.microsoft.com/office/drawing/2014/main" id="{646273DA-F933-4D17-A5FE-B1EF87FD7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7989" y="5626353"/>
            <a:ext cx="2609715" cy="18288"/>
          </a:xfrm>
          <a:custGeom>
            <a:avLst/>
            <a:gdLst>
              <a:gd name="connsiteX0" fmla="*/ 0 w 2609715"/>
              <a:gd name="connsiteY0" fmla="*/ 0 h 18288"/>
              <a:gd name="connsiteX1" fmla="*/ 626332 w 2609715"/>
              <a:gd name="connsiteY1" fmla="*/ 0 h 18288"/>
              <a:gd name="connsiteX2" fmla="*/ 1278760 w 2609715"/>
              <a:gd name="connsiteY2" fmla="*/ 0 h 18288"/>
              <a:gd name="connsiteX3" fmla="*/ 1931189 w 2609715"/>
              <a:gd name="connsiteY3" fmla="*/ 0 h 18288"/>
              <a:gd name="connsiteX4" fmla="*/ 2609715 w 2609715"/>
              <a:gd name="connsiteY4" fmla="*/ 0 h 18288"/>
              <a:gd name="connsiteX5" fmla="*/ 2609715 w 2609715"/>
              <a:gd name="connsiteY5" fmla="*/ 18288 h 18288"/>
              <a:gd name="connsiteX6" fmla="*/ 1957286 w 2609715"/>
              <a:gd name="connsiteY6" fmla="*/ 18288 h 18288"/>
              <a:gd name="connsiteX7" fmla="*/ 1357052 w 2609715"/>
              <a:gd name="connsiteY7" fmla="*/ 18288 h 18288"/>
              <a:gd name="connsiteX8" fmla="*/ 756817 w 2609715"/>
              <a:gd name="connsiteY8" fmla="*/ 18288 h 18288"/>
              <a:gd name="connsiteX9" fmla="*/ 0 w 2609715"/>
              <a:gd name="connsiteY9" fmla="*/ 18288 h 18288"/>
              <a:gd name="connsiteX10" fmla="*/ 0 w 2609715"/>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715" h="18288" fill="none" extrusionOk="0">
                <a:moveTo>
                  <a:pt x="0" y="0"/>
                </a:moveTo>
                <a:cubicBezTo>
                  <a:pt x="283276" y="6411"/>
                  <a:pt x="352876" y="-4376"/>
                  <a:pt x="626332" y="0"/>
                </a:cubicBezTo>
                <a:cubicBezTo>
                  <a:pt x="899788" y="4376"/>
                  <a:pt x="984795" y="8792"/>
                  <a:pt x="1278760" y="0"/>
                </a:cubicBezTo>
                <a:cubicBezTo>
                  <a:pt x="1572725" y="-8792"/>
                  <a:pt x="1637724" y="7668"/>
                  <a:pt x="1931189" y="0"/>
                </a:cubicBezTo>
                <a:cubicBezTo>
                  <a:pt x="2224654" y="-7668"/>
                  <a:pt x="2304540" y="-27069"/>
                  <a:pt x="2609715" y="0"/>
                </a:cubicBezTo>
                <a:cubicBezTo>
                  <a:pt x="2609561" y="8655"/>
                  <a:pt x="2608831" y="9975"/>
                  <a:pt x="2609715" y="18288"/>
                </a:cubicBezTo>
                <a:cubicBezTo>
                  <a:pt x="2465462" y="44785"/>
                  <a:pt x="2255189" y="1376"/>
                  <a:pt x="1957286" y="18288"/>
                </a:cubicBezTo>
                <a:cubicBezTo>
                  <a:pt x="1659383" y="35200"/>
                  <a:pt x="1562734" y="6078"/>
                  <a:pt x="1357052" y="18288"/>
                </a:cubicBezTo>
                <a:cubicBezTo>
                  <a:pt x="1151370" y="30498"/>
                  <a:pt x="893393" y="36847"/>
                  <a:pt x="756817" y="18288"/>
                </a:cubicBezTo>
                <a:cubicBezTo>
                  <a:pt x="620241" y="-271"/>
                  <a:pt x="309020" y="-1293"/>
                  <a:pt x="0" y="18288"/>
                </a:cubicBezTo>
                <a:cubicBezTo>
                  <a:pt x="-688" y="11716"/>
                  <a:pt x="875" y="6357"/>
                  <a:pt x="0" y="0"/>
                </a:cubicBezTo>
                <a:close/>
              </a:path>
              <a:path w="2609715" h="18288" stroke="0" extrusionOk="0">
                <a:moveTo>
                  <a:pt x="0" y="0"/>
                </a:moveTo>
                <a:cubicBezTo>
                  <a:pt x="213927" y="5385"/>
                  <a:pt x="459211" y="-16832"/>
                  <a:pt x="626332" y="0"/>
                </a:cubicBezTo>
                <a:cubicBezTo>
                  <a:pt x="793453" y="16832"/>
                  <a:pt x="1001999" y="-15497"/>
                  <a:pt x="1200469" y="0"/>
                </a:cubicBezTo>
                <a:cubicBezTo>
                  <a:pt x="1398939" y="15497"/>
                  <a:pt x="1608397" y="-18886"/>
                  <a:pt x="1905092" y="0"/>
                </a:cubicBezTo>
                <a:cubicBezTo>
                  <a:pt x="2201787" y="18886"/>
                  <a:pt x="2405176" y="14775"/>
                  <a:pt x="2609715" y="0"/>
                </a:cubicBezTo>
                <a:cubicBezTo>
                  <a:pt x="2610129" y="5928"/>
                  <a:pt x="2609945" y="11133"/>
                  <a:pt x="2609715" y="18288"/>
                </a:cubicBezTo>
                <a:cubicBezTo>
                  <a:pt x="2437672" y="45501"/>
                  <a:pt x="2157047" y="37158"/>
                  <a:pt x="2009481" y="18288"/>
                </a:cubicBezTo>
                <a:cubicBezTo>
                  <a:pt x="1861915" y="-582"/>
                  <a:pt x="1705933" y="12780"/>
                  <a:pt x="1409246" y="18288"/>
                </a:cubicBezTo>
                <a:cubicBezTo>
                  <a:pt x="1112559" y="23796"/>
                  <a:pt x="883204" y="12235"/>
                  <a:pt x="704623" y="18288"/>
                </a:cubicBezTo>
                <a:cubicBezTo>
                  <a:pt x="526042" y="24341"/>
                  <a:pt x="274196" y="39038"/>
                  <a:pt x="0" y="18288"/>
                </a:cubicBezTo>
                <a:cubicBezTo>
                  <a:pt x="-348" y="10388"/>
                  <a:pt x="-12" y="396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ild sitting in classroom">
            <a:extLst>
              <a:ext uri="{FF2B5EF4-FFF2-40B4-BE49-F238E27FC236}">
                <a16:creationId xmlns:a16="http://schemas.microsoft.com/office/drawing/2014/main" id="{6E2A3FE7-40EA-797D-39F0-2FBDA7233A0E}"/>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5724635" y="68796"/>
            <a:ext cx="3167844" cy="2111896"/>
          </a:xfrm>
          <a:prstGeom prst="rect">
            <a:avLst/>
          </a:prstGeom>
          <a:ln>
            <a:noFill/>
          </a:ln>
          <a:effectLst>
            <a:softEdge rad="112500"/>
          </a:effectLst>
        </p:spPr>
      </p:pic>
      <p:sp>
        <p:nvSpPr>
          <p:cNvPr id="7" name="Rectangle 6">
            <a:extLst>
              <a:ext uri="{FF2B5EF4-FFF2-40B4-BE49-F238E27FC236}">
                <a16:creationId xmlns:a16="http://schemas.microsoft.com/office/drawing/2014/main" id="{56FE71D6-EFCC-D308-EC2B-DB535C8BD119}"/>
              </a:ext>
            </a:extLst>
          </p:cNvPr>
          <p:cNvSpPr/>
          <p:nvPr/>
        </p:nvSpPr>
        <p:spPr>
          <a:xfrm>
            <a:off x="5704706" y="5498944"/>
            <a:ext cx="2971750" cy="2343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6" name="Picture 5" descr="Girl sitting and painting">
            <a:extLst>
              <a:ext uri="{FF2B5EF4-FFF2-40B4-BE49-F238E27FC236}">
                <a16:creationId xmlns:a16="http://schemas.microsoft.com/office/drawing/2014/main" id="{DF47E2F1-A1EE-A3EE-50E8-E172EDF9D1B0}"/>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5724636" y="2132856"/>
            <a:ext cx="3167844" cy="4750141"/>
          </a:xfrm>
          <a:prstGeom prst="rect">
            <a:avLst/>
          </a:prstGeom>
          <a:ln>
            <a:noFill/>
          </a:ln>
          <a:effectLst>
            <a:softEdge rad="112500"/>
          </a:effectLst>
        </p:spPr>
      </p:pic>
    </p:spTree>
    <p:extLst>
      <p:ext uri="{BB962C8B-B14F-4D97-AF65-F5344CB8AC3E}">
        <p14:creationId xmlns:p14="http://schemas.microsoft.com/office/powerpoint/2010/main" val="1945054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ece of paper with writing on it&#10;&#10;Description automatically generated">
            <a:extLst>
              <a:ext uri="{FF2B5EF4-FFF2-40B4-BE49-F238E27FC236}">
                <a16:creationId xmlns:a16="http://schemas.microsoft.com/office/drawing/2014/main" id="{D8FD4561-5030-3724-73D6-839AC8E1ECDF}"/>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856" y="0"/>
            <a:ext cx="4950212" cy="6858000"/>
          </a:xfrm>
          <a:prstGeom prst="rect">
            <a:avLst/>
          </a:prstGeom>
        </p:spPr>
      </p:pic>
      <p:pic>
        <p:nvPicPr>
          <p:cNvPr id="6" name="Picture 5" descr="A piece of paper with writing on it&#10;&#10;Description automatically generated">
            <a:extLst>
              <a:ext uri="{FF2B5EF4-FFF2-40B4-BE49-F238E27FC236}">
                <a16:creationId xmlns:a16="http://schemas.microsoft.com/office/drawing/2014/main" id="{A448BEA5-E36C-BC0C-1F2F-9813A2F8F757}"/>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960068" y="3573016"/>
            <a:ext cx="4180953" cy="3284984"/>
          </a:xfrm>
          <a:prstGeom prst="rect">
            <a:avLst/>
          </a:prstGeom>
        </p:spPr>
      </p:pic>
      <p:sp>
        <p:nvSpPr>
          <p:cNvPr id="2" name="Rectangle: Rounded Corners 1">
            <a:extLst>
              <a:ext uri="{FF2B5EF4-FFF2-40B4-BE49-F238E27FC236}">
                <a16:creationId xmlns:a16="http://schemas.microsoft.com/office/drawing/2014/main" id="{642A64FF-4743-1E4B-F909-DB1F17436D9B}"/>
              </a:ext>
            </a:extLst>
          </p:cNvPr>
          <p:cNvSpPr/>
          <p:nvPr/>
        </p:nvSpPr>
        <p:spPr>
          <a:xfrm>
            <a:off x="5076056" y="144016"/>
            <a:ext cx="3888432" cy="3284984"/>
          </a:xfrm>
          <a:prstGeom prst="roundRect">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LID4096"/>
          </a:p>
        </p:txBody>
      </p:sp>
      <p:sp>
        <p:nvSpPr>
          <p:cNvPr id="5" name="TextBox 4">
            <a:extLst>
              <a:ext uri="{FF2B5EF4-FFF2-40B4-BE49-F238E27FC236}">
                <a16:creationId xmlns:a16="http://schemas.microsoft.com/office/drawing/2014/main" id="{D4B9C1A2-F33C-EFCD-9A11-51F4E984A992}"/>
              </a:ext>
            </a:extLst>
          </p:cNvPr>
          <p:cNvSpPr txBox="1"/>
          <p:nvPr/>
        </p:nvSpPr>
        <p:spPr>
          <a:xfrm>
            <a:off x="5292080" y="404664"/>
            <a:ext cx="3456384" cy="2585323"/>
          </a:xfrm>
          <a:prstGeom prst="rect">
            <a:avLst/>
          </a:prstGeom>
          <a:noFill/>
        </p:spPr>
        <p:txBody>
          <a:bodyPr wrap="square" rtlCol="0">
            <a:spAutoFit/>
          </a:bodyPr>
          <a:lstStyle/>
          <a:p>
            <a:r>
              <a:rPr lang="el-GR" dirty="0">
                <a:solidFill>
                  <a:schemeClr val="bg1"/>
                </a:solidFill>
              </a:rPr>
              <a:t>Παρακάτω θα σας παρουσιάσω μερικά Μικρά Βιβλία Freinet που έχουν φτιάξει μαθητές στο Τμήμα Ένταξης:</a:t>
            </a:r>
          </a:p>
          <a:p>
            <a:endParaRPr lang="el-GR" dirty="0">
              <a:solidFill>
                <a:schemeClr val="bg1"/>
              </a:solidFill>
            </a:endParaRPr>
          </a:p>
          <a:p>
            <a:r>
              <a:rPr lang="el-GR" dirty="0">
                <a:solidFill>
                  <a:schemeClr val="bg1"/>
                </a:solidFill>
              </a:rPr>
              <a:t>α. </a:t>
            </a:r>
            <a:r>
              <a:rPr lang="el-GR" b="1" dirty="0">
                <a:solidFill>
                  <a:schemeClr val="bg1"/>
                </a:solidFill>
              </a:rPr>
              <a:t>Ελεύθερη έκφραση</a:t>
            </a:r>
            <a:r>
              <a:rPr lang="en-US" b="1" dirty="0">
                <a:solidFill>
                  <a:schemeClr val="bg1"/>
                </a:solidFill>
              </a:rPr>
              <a:t>         </a:t>
            </a:r>
            <a:r>
              <a:rPr lang="el-GR" dirty="0">
                <a:solidFill>
                  <a:schemeClr val="bg1"/>
                </a:solidFill>
              </a:rPr>
              <a:t> Εδώ οι μαθητές εκφράστηκαν εντελώς μόνοι τους, χωρίς απολύτως καμία  καθοδήγηση.</a:t>
            </a:r>
            <a:endParaRPr lang="LID4096" dirty="0">
              <a:solidFill>
                <a:schemeClr val="bg1"/>
              </a:solidFill>
            </a:endParaRPr>
          </a:p>
        </p:txBody>
      </p:sp>
      <p:pic>
        <p:nvPicPr>
          <p:cNvPr id="8" name="Graphic 7" descr="Line arrow: Slight curve with solid fill">
            <a:extLst>
              <a:ext uri="{FF2B5EF4-FFF2-40B4-BE49-F238E27FC236}">
                <a16:creationId xmlns:a16="http://schemas.microsoft.com/office/drawing/2014/main" id="{A3A95EFA-4607-31FF-74AE-1F95B03222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24328" y="1700808"/>
            <a:ext cx="360040" cy="540060"/>
          </a:xfrm>
          <a:prstGeom prst="rect">
            <a:avLst/>
          </a:prstGeom>
        </p:spPr>
      </p:pic>
    </p:spTree>
    <p:extLst>
      <p:ext uri="{BB962C8B-B14F-4D97-AF65-F5344CB8AC3E}">
        <p14:creationId xmlns:p14="http://schemas.microsoft.com/office/powerpoint/2010/main" val="2079997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D1FD2A-2BBA-4B7A-80E4-09314FE251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ece of paper with writing on it&#10;&#10;Description automatically generated">
            <a:extLst>
              <a:ext uri="{FF2B5EF4-FFF2-40B4-BE49-F238E27FC236}">
                <a16:creationId xmlns:a16="http://schemas.microsoft.com/office/drawing/2014/main" id="{73652229-A413-4321-AF3E-3B1A795693F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l="44" r="63" b="2"/>
          <a:stretch/>
        </p:blipFill>
        <p:spPr>
          <a:xfrm>
            <a:off x="0" y="336912"/>
            <a:ext cx="5722762" cy="6184175"/>
          </a:xfrm>
          <a:prstGeom prst="rect">
            <a:avLst/>
          </a:prstGeom>
        </p:spPr>
      </p:pic>
      <p:pic>
        <p:nvPicPr>
          <p:cNvPr id="7" name="Picture 6" descr="A piece of paper with writing on it&#10;&#10;Description automatically generated">
            <a:extLst>
              <a:ext uri="{FF2B5EF4-FFF2-40B4-BE49-F238E27FC236}">
                <a16:creationId xmlns:a16="http://schemas.microsoft.com/office/drawing/2014/main" id="{6D79A5EC-3FEE-7A2E-392B-BA3D6E87388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l="43" r="96" b="-3"/>
          <a:stretch/>
        </p:blipFill>
        <p:spPr>
          <a:xfrm>
            <a:off x="5696468" y="336912"/>
            <a:ext cx="3447532" cy="6184175"/>
          </a:xfrm>
          <a:prstGeom prst="rect">
            <a:avLst/>
          </a:prstGeom>
        </p:spPr>
      </p:pic>
      <p:sp>
        <p:nvSpPr>
          <p:cNvPr id="8" name="Flowchart: Process 7">
            <a:extLst>
              <a:ext uri="{FF2B5EF4-FFF2-40B4-BE49-F238E27FC236}">
                <a16:creationId xmlns:a16="http://schemas.microsoft.com/office/drawing/2014/main" id="{E26EF273-1AF5-53D1-E653-A0C7E8FF96A6}"/>
              </a:ext>
            </a:extLst>
          </p:cNvPr>
          <p:cNvSpPr/>
          <p:nvPr/>
        </p:nvSpPr>
        <p:spPr>
          <a:xfrm>
            <a:off x="0" y="0"/>
            <a:ext cx="9144000" cy="336912"/>
          </a:xfrm>
          <a:prstGeom prst="flowChartProcess">
            <a:avLst/>
          </a:prstGeom>
          <a:gradFill>
            <a:gsLst>
              <a:gs pos="0">
                <a:schemeClr val="accent1">
                  <a:lumMod val="5000"/>
                  <a:lumOff val="95000"/>
                </a:schemeClr>
              </a:gs>
              <a:gs pos="42000">
                <a:srgbClr val="FFC000"/>
              </a:gs>
              <a:gs pos="100000">
                <a:srgbClr val="ED7D31"/>
              </a:gs>
            </a:gsLst>
            <a:lin ang="5400000" scaled="1"/>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 name="Flowchart: Process 8">
            <a:extLst>
              <a:ext uri="{FF2B5EF4-FFF2-40B4-BE49-F238E27FC236}">
                <a16:creationId xmlns:a16="http://schemas.microsoft.com/office/drawing/2014/main" id="{896A8612-7198-A307-F622-60D4FCBF2695}"/>
              </a:ext>
            </a:extLst>
          </p:cNvPr>
          <p:cNvSpPr/>
          <p:nvPr/>
        </p:nvSpPr>
        <p:spPr>
          <a:xfrm>
            <a:off x="0" y="6521088"/>
            <a:ext cx="9141714" cy="336912"/>
          </a:xfrm>
          <a:prstGeom prst="flowChartProcess">
            <a:avLst/>
          </a:prstGeom>
          <a:gradFill>
            <a:gsLst>
              <a:gs pos="0">
                <a:schemeClr val="accent1">
                  <a:lumMod val="5000"/>
                  <a:lumOff val="95000"/>
                </a:schemeClr>
              </a:gs>
              <a:gs pos="42000">
                <a:srgbClr val="FFC000"/>
              </a:gs>
              <a:gs pos="100000">
                <a:srgbClr val="ED7D31"/>
              </a:gs>
            </a:gsLst>
            <a:lin ang="5400000" scaled="1"/>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977267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hild's drawing on a white paper&#10;&#10;Description automatically generated">
            <a:extLst>
              <a:ext uri="{FF2B5EF4-FFF2-40B4-BE49-F238E27FC236}">
                <a16:creationId xmlns:a16="http://schemas.microsoft.com/office/drawing/2014/main" id="{CEE817C6-D74E-B36B-F0B7-9E14C67757BA}"/>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13561"/>
            <a:ext cx="9144000" cy="6858000"/>
          </a:xfrm>
          <a:prstGeom prst="rect">
            <a:avLst/>
          </a:prstGeom>
        </p:spPr>
      </p:pic>
    </p:spTree>
    <p:extLst>
      <p:ext uri="{BB962C8B-B14F-4D97-AF65-F5344CB8AC3E}">
        <p14:creationId xmlns:p14="http://schemas.microsoft.com/office/powerpoint/2010/main" val="2683242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drawing of two people on a bike&#10;&#10;Description automatically generated">
            <a:extLst>
              <a:ext uri="{FF2B5EF4-FFF2-40B4-BE49-F238E27FC236}">
                <a16:creationId xmlns:a16="http://schemas.microsoft.com/office/drawing/2014/main" id="{FEBDAFE0-5F6A-07D7-0A4B-A7DC338AD60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r="17" b="-1"/>
          <a:stretch/>
        </p:blipFill>
        <p:spPr>
          <a:xfrm>
            <a:off x="20" y="1282"/>
            <a:ext cx="9143980" cy="6856718"/>
          </a:xfrm>
          <a:prstGeom prst="rect">
            <a:avLst/>
          </a:prstGeom>
        </p:spPr>
      </p:pic>
    </p:spTree>
    <p:extLst>
      <p:ext uri="{BB962C8B-B14F-4D97-AF65-F5344CB8AC3E}">
        <p14:creationId xmlns:p14="http://schemas.microsoft.com/office/powerpoint/2010/main" val="791725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ild's drawing of a pirate&#10;&#10;Description automatically generated">
            <a:extLst>
              <a:ext uri="{FF2B5EF4-FFF2-40B4-BE49-F238E27FC236}">
                <a16:creationId xmlns:a16="http://schemas.microsoft.com/office/drawing/2014/main" id="{6094D068-6DED-27DC-9112-749C37B4B73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964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drawing of two people and a wolf&#10;&#10;Description automatically generated">
            <a:extLst>
              <a:ext uri="{FF2B5EF4-FFF2-40B4-BE49-F238E27FC236}">
                <a16:creationId xmlns:a16="http://schemas.microsoft.com/office/drawing/2014/main" id="{298B0119-EEEC-9B9F-D842-43F3E4D8D20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34" b="2"/>
          <a:stretch/>
        </p:blipFill>
        <p:spPr>
          <a:xfrm>
            <a:off x="20" y="1282"/>
            <a:ext cx="9143980" cy="6856718"/>
          </a:xfrm>
          <a:prstGeom prst="rect">
            <a:avLst/>
          </a:prstGeom>
        </p:spPr>
      </p:pic>
    </p:spTree>
    <p:extLst>
      <p:ext uri="{BB962C8B-B14F-4D97-AF65-F5344CB8AC3E}">
        <p14:creationId xmlns:p14="http://schemas.microsoft.com/office/powerpoint/2010/main" val="787348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hild's drawing on a piece of paper&#10;&#10;Description automatically generated">
            <a:extLst>
              <a:ext uri="{FF2B5EF4-FFF2-40B4-BE49-F238E27FC236}">
                <a16:creationId xmlns:a16="http://schemas.microsoft.com/office/drawing/2014/main" id="{331D6235-633E-078A-ABE8-59B6827269A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t="39" r="1" b="10"/>
          <a:stretch/>
        </p:blipFill>
        <p:spPr>
          <a:xfrm>
            <a:off x="-2286" y="0"/>
            <a:ext cx="9143999" cy="6857990"/>
          </a:xfrm>
          <a:prstGeom prst="rect">
            <a:avLst/>
          </a:prstGeom>
        </p:spPr>
      </p:pic>
      <p:sp>
        <p:nvSpPr>
          <p:cNvPr id="22" name="Rectangle 2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88BEF03-050B-4305-6732-5BA833EBEF4A}"/>
              </a:ext>
            </a:extLst>
          </p:cNvPr>
          <p:cNvSpPr txBox="1"/>
          <p:nvPr/>
        </p:nvSpPr>
        <p:spPr>
          <a:xfrm>
            <a:off x="467544" y="4797151"/>
            <a:ext cx="8640960" cy="1591277"/>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just" defTabSz="914400">
              <a:lnSpc>
                <a:spcPct val="90000"/>
              </a:lnSpc>
              <a:spcBef>
                <a:spcPct val="0"/>
              </a:spcBef>
              <a:spcAft>
                <a:spcPts val="600"/>
              </a:spcAft>
            </a:pPr>
            <a:r>
              <a:rPr lang="en-US" sz="4500" dirty="0">
                <a:solidFill>
                  <a:srgbClr val="FFFFFF"/>
                </a:solidFill>
                <a:latin typeface="+mj-lt"/>
                <a:ea typeface="+mj-ea"/>
                <a:cs typeface="+mj-cs"/>
              </a:rPr>
              <a:t>β. </a:t>
            </a:r>
            <a:r>
              <a:rPr lang="en-US" sz="4500" dirty="0" err="1">
                <a:solidFill>
                  <a:srgbClr val="FFFFFF"/>
                </a:solidFill>
                <a:latin typeface="+mj-lt"/>
                <a:ea typeface="+mj-ea"/>
                <a:cs typeface="+mj-cs"/>
              </a:rPr>
              <a:t>Προηγήθηκε</a:t>
            </a:r>
            <a:r>
              <a:rPr lang="en-US" sz="4500" dirty="0">
                <a:solidFill>
                  <a:srgbClr val="FFFFFF"/>
                </a:solidFill>
                <a:latin typeface="+mj-lt"/>
                <a:ea typeface="+mj-ea"/>
                <a:cs typeface="+mj-cs"/>
              </a:rPr>
              <a:t> π</a:t>
            </a:r>
            <a:r>
              <a:rPr lang="en-US" sz="4500" dirty="0" err="1">
                <a:solidFill>
                  <a:srgbClr val="FFFFFF"/>
                </a:solidFill>
                <a:latin typeface="+mj-lt"/>
                <a:ea typeface="+mj-ea"/>
                <a:cs typeface="+mj-cs"/>
              </a:rPr>
              <a:t>ροφορική</a:t>
            </a:r>
            <a:r>
              <a:rPr lang="en-US" sz="4500" dirty="0">
                <a:solidFill>
                  <a:srgbClr val="FFFFFF"/>
                </a:solidFill>
                <a:latin typeface="+mj-lt"/>
                <a:ea typeface="+mj-ea"/>
                <a:cs typeface="+mj-cs"/>
              </a:rPr>
              <a:t> α</a:t>
            </a:r>
            <a:r>
              <a:rPr lang="en-US" sz="4500" dirty="0" err="1">
                <a:solidFill>
                  <a:srgbClr val="FFFFFF"/>
                </a:solidFill>
                <a:latin typeface="+mj-lt"/>
                <a:ea typeface="+mj-ea"/>
                <a:cs typeface="+mj-cs"/>
              </a:rPr>
              <a:t>φήγηση</a:t>
            </a:r>
            <a:r>
              <a:rPr lang="en-US" sz="4500" dirty="0">
                <a:solidFill>
                  <a:srgbClr val="FFFFFF"/>
                </a:solidFill>
                <a:latin typeface="+mj-lt"/>
                <a:ea typeface="+mj-ea"/>
                <a:cs typeface="+mj-cs"/>
              </a:rPr>
              <a:t> και έπ</a:t>
            </a:r>
            <a:r>
              <a:rPr lang="en-US" sz="4500" dirty="0" err="1">
                <a:solidFill>
                  <a:srgbClr val="FFFFFF"/>
                </a:solidFill>
                <a:latin typeface="+mj-lt"/>
                <a:ea typeface="+mj-ea"/>
                <a:cs typeface="+mj-cs"/>
              </a:rPr>
              <a:t>ειτ</a:t>
            </a:r>
            <a:r>
              <a:rPr lang="en-US" sz="4500" dirty="0">
                <a:solidFill>
                  <a:srgbClr val="FFFFFF"/>
                </a:solidFill>
                <a:latin typeface="+mj-lt"/>
                <a:ea typeface="+mj-ea"/>
                <a:cs typeface="+mj-cs"/>
              </a:rPr>
              <a:t>α έγραψαν οι μαθητές:</a:t>
            </a:r>
          </a:p>
        </p:txBody>
      </p:sp>
    </p:spTree>
    <p:extLst>
      <p:ext uri="{BB962C8B-B14F-4D97-AF65-F5344CB8AC3E}">
        <p14:creationId xmlns:p14="http://schemas.microsoft.com/office/powerpoint/2010/main" val="2588382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notebook with writing on it&#10;&#10;Description automatically generated">
            <a:extLst>
              <a:ext uri="{FF2B5EF4-FFF2-40B4-BE49-F238E27FC236}">
                <a16:creationId xmlns:a16="http://schemas.microsoft.com/office/drawing/2014/main" id="{D619804F-4360-74E4-C233-C9F7E9DB69C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t="34"/>
          <a:stretch/>
        </p:blipFill>
        <p:spPr>
          <a:xfrm>
            <a:off x="20" y="1282"/>
            <a:ext cx="9143980" cy="6856718"/>
          </a:xfrm>
          <a:prstGeom prst="rect">
            <a:avLst/>
          </a:prstGeom>
        </p:spPr>
      </p:pic>
    </p:spTree>
    <p:extLst>
      <p:ext uri="{BB962C8B-B14F-4D97-AF65-F5344CB8AC3E}">
        <p14:creationId xmlns:p14="http://schemas.microsoft.com/office/powerpoint/2010/main" val="3155279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close-up of a notebook&#10;&#10;Description automatically generated">
            <a:extLst>
              <a:ext uri="{FF2B5EF4-FFF2-40B4-BE49-F238E27FC236}">
                <a16:creationId xmlns:a16="http://schemas.microsoft.com/office/drawing/2014/main" id="{524FA4D2-E7D0-A99D-E433-1D015A01407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l="35"/>
          <a:stretch/>
        </p:blipFill>
        <p:spPr>
          <a:xfrm>
            <a:off x="20" y="1282"/>
            <a:ext cx="9143980" cy="6856718"/>
          </a:xfrm>
          <a:prstGeom prst="rect">
            <a:avLst/>
          </a:prstGeom>
        </p:spPr>
      </p:pic>
    </p:spTree>
    <p:extLst>
      <p:ext uri="{BB962C8B-B14F-4D97-AF65-F5344CB8AC3E}">
        <p14:creationId xmlns:p14="http://schemas.microsoft.com/office/powerpoint/2010/main" val="168219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ece of paper with writing on it&#10;&#10;Description automatically generated">
            <a:extLst>
              <a:ext uri="{FF2B5EF4-FFF2-40B4-BE49-F238E27FC236}">
                <a16:creationId xmlns:a16="http://schemas.microsoft.com/office/drawing/2014/main" id="{96A6EA3D-7498-F0E4-8628-4F5C4D2D943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16" b="2"/>
          <a:stretch/>
        </p:blipFill>
        <p:spPr>
          <a:xfrm>
            <a:off x="20" y="1282"/>
            <a:ext cx="9143980" cy="6856718"/>
          </a:xfrm>
          <a:prstGeom prst="rect">
            <a:avLst/>
          </a:prstGeom>
        </p:spPr>
      </p:pic>
    </p:spTree>
    <p:extLst>
      <p:ext uri="{BB962C8B-B14F-4D97-AF65-F5344CB8AC3E}">
        <p14:creationId xmlns:p14="http://schemas.microsoft.com/office/powerpoint/2010/main" val="2561556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ild's drawing on a piece of paper&#10;&#10;Description automatically generated">
            <a:extLst>
              <a:ext uri="{FF2B5EF4-FFF2-40B4-BE49-F238E27FC236}">
                <a16:creationId xmlns:a16="http://schemas.microsoft.com/office/drawing/2014/main" id="{0E22A154-F259-9711-1BDF-EF399B9AF6F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50177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ild's drawing of a horse&#10;&#10;Description automatically generated">
            <a:extLst>
              <a:ext uri="{FF2B5EF4-FFF2-40B4-BE49-F238E27FC236}">
                <a16:creationId xmlns:a16="http://schemas.microsoft.com/office/drawing/2014/main" id="{338F16D4-6E76-A075-A30D-F4D159A812A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524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ece of paper with writing on it&#10;&#10;Description automatically generated">
            <a:extLst>
              <a:ext uri="{FF2B5EF4-FFF2-40B4-BE49-F238E27FC236}">
                <a16:creationId xmlns:a16="http://schemas.microsoft.com/office/drawing/2014/main" id="{CBC0C52F-4AD8-C97C-D7AC-C99A467315E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l="8" r="17" b="1"/>
          <a:stretch/>
        </p:blipFill>
        <p:spPr>
          <a:xfrm>
            <a:off x="20" y="1282"/>
            <a:ext cx="9143980" cy="6856718"/>
          </a:xfrm>
          <a:prstGeom prst="rect">
            <a:avLst/>
          </a:prstGeom>
        </p:spPr>
      </p:pic>
    </p:spTree>
    <p:extLst>
      <p:ext uri="{BB962C8B-B14F-4D97-AF65-F5344CB8AC3E}">
        <p14:creationId xmlns:p14="http://schemas.microsoft.com/office/powerpoint/2010/main" val="3522982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079" y="0"/>
            <a:ext cx="7879842"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1512994"/>
            <a:ext cx="787984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213809A-5CD2-4EC2-A074-B927E8423ACB}"/>
              </a:ext>
            </a:extLst>
          </p:cNvPr>
          <p:cNvSpPr txBox="1"/>
          <p:nvPr/>
        </p:nvSpPr>
        <p:spPr>
          <a:xfrm>
            <a:off x="628650" y="3105835"/>
            <a:ext cx="6229350" cy="369332"/>
          </a:xfrm>
          <a:prstGeom prst="rect">
            <a:avLst/>
          </a:prstGeom>
          <a:noFill/>
        </p:spPr>
        <p:txBody>
          <a:bodyPr wrap="square">
            <a:spAutoFit/>
          </a:bodyPr>
          <a:lstStyle/>
          <a:p>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8" name="Θέση περιεχομένου 2">
            <a:extLst>
              <a:ext uri="{FF2B5EF4-FFF2-40B4-BE49-F238E27FC236}">
                <a16:creationId xmlns:a16="http://schemas.microsoft.com/office/drawing/2014/main" id="{E02450CB-3033-0793-5DF9-B864589E83C4}"/>
              </a:ext>
            </a:extLst>
          </p:cNvPr>
          <p:cNvGraphicFramePr>
            <a:graphicFrameLocks noGrp="1"/>
          </p:cNvGraphicFramePr>
          <p:nvPr>
            <p:ph idx="1"/>
            <p:extLst>
              <p:ext uri="{D42A27DB-BD31-4B8C-83A1-F6EECF244321}">
                <p14:modId xmlns:p14="http://schemas.microsoft.com/office/powerpoint/2010/main" val="4088947622"/>
              </p:ext>
            </p:extLst>
          </p:nvPr>
        </p:nvGraphicFramePr>
        <p:xfrm>
          <a:off x="628650" y="1737360"/>
          <a:ext cx="7879842" cy="4535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2616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1392835" y="3054012"/>
            <a:ext cx="6666663" cy="756587"/>
          </a:xfrm>
        </p:spPr>
        <p:txBody>
          <a:bodyPr>
            <a:noAutofit/>
          </a:bodyPr>
          <a:lstStyle/>
          <a:p>
            <a:r>
              <a:rPr lang="el-GR" sz="4400" b="1" dirty="0">
                <a:solidFill>
                  <a:srgbClr val="ED7D31"/>
                </a:solidFill>
                <a:effectLst>
                  <a:outerShdw blurRad="38100" dist="38100" dir="2700000" algn="tl">
                    <a:srgbClr val="000000">
                      <a:alpha val="43137"/>
                    </a:srgbClr>
                  </a:outerShdw>
                </a:effectLst>
              </a:rPr>
              <a:t>Σας ευχαριστώ</a:t>
            </a:r>
            <a:r>
              <a:rPr lang="en-US" sz="4400" b="1" dirty="0">
                <a:solidFill>
                  <a:srgbClr val="ED7D31"/>
                </a:solidFill>
                <a:effectLst>
                  <a:outerShdw blurRad="38100" dist="38100" dir="2700000" algn="tl">
                    <a:srgbClr val="000000">
                      <a:alpha val="43137"/>
                    </a:srgbClr>
                  </a:outerShdw>
                </a:effectLst>
              </a:rPr>
              <a:t> </a:t>
            </a:r>
            <a:r>
              <a:rPr lang="el-GR" sz="4400" b="1" dirty="0">
                <a:solidFill>
                  <a:srgbClr val="ED7D31"/>
                </a:solidFill>
                <a:effectLst>
                  <a:outerShdw blurRad="38100" dist="38100" dir="2700000" algn="tl">
                    <a:srgbClr val="000000">
                      <a:alpha val="43137"/>
                    </a:srgbClr>
                  </a:outerShdw>
                </a:effectLst>
              </a:rPr>
              <a:t>πολύ!</a:t>
            </a:r>
            <a:endParaRPr lang="en-US" sz="4400" b="1" dirty="0">
              <a:solidFill>
                <a:srgbClr val="ED7D31"/>
              </a:solidFill>
              <a:effectLst>
                <a:outerShdw blurRad="38100" dist="38100" dir="2700000" algn="tl">
                  <a:srgbClr val="000000">
                    <a:alpha val="43137"/>
                  </a:srgbClr>
                </a:outerShdw>
              </a:effectLst>
            </a:endParaRPr>
          </a:p>
        </p:txBody>
      </p:sp>
      <p:pic>
        <p:nvPicPr>
          <p:cNvPr id="14" name="Picture 13" descr="Four children walking down street">
            <a:extLst>
              <a:ext uri="{FF2B5EF4-FFF2-40B4-BE49-F238E27FC236}">
                <a16:creationId xmlns:a16="http://schemas.microsoft.com/office/drawing/2014/main" id="{8C72F54E-B0D6-5973-42E4-8EEEAA509646}"/>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t="133" r="5" b="182"/>
          <a:stretch/>
        </p:blipFill>
        <p:spPr>
          <a:xfrm>
            <a:off x="2736990" y="3"/>
            <a:ext cx="3457020" cy="2130473"/>
          </a:xfrm>
          <a:custGeom>
            <a:avLst/>
            <a:gdLst/>
            <a:ahLst/>
            <a:cxnLst/>
            <a:rect l="l" t="t" r="r" b="b"/>
            <a:pathLst>
              <a:path w="4609359" h="2130473">
                <a:moveTo>
                  <a:pt x="986689" y="0"/>
                </a:moveTo>
                <a:lnTo>
                  <a:pt x="4609359" y="0"/>
                </a:lnTo>
                <a:lnTo>
                  <a:pt x="3622670" y="2130473"/>
                </a:lnTo>
                <a:lnTo>
                  <a:pt x="0" y="2130473"/>
                </a:lnTo>
                <a:close/>
              </a:path>
            </a:pathLst>
          </a:custGeom>
        </p:spPr>
      </p:pic>
      <p:pic>
        <p:nvPicPr>
          <p:cNvPr id="10" name="Picture 9" descr="Kids in class with laptop">
            <a:extLst>
              <a:ext uri="{FF2B5EF4-FFF2-40B4-BE49-F238E27FC236}">
                <a16:creationId xmlns:a16="http://schemas.microsoft.com/office/drawing/2014/main" id="{ED4B79E2-CE2F-4D75-3489-18E0B9E51BFE}"/>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r="2" b="86"/>
          <a:stretch/>
        </p:blipFill>
        <p:spPr>
          <a:xfrm>
            <a:off x="20" y="-6954"/>
            <a:ext cx="3356335" cy="2130473"/>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p:spPr>
      </p:pic>
      <p:pic>
        <p:nvPicPr>
          <p:cNvPr id="12" name="Picture 11" descr="Student and teacher high-fiving in class">
            <a:extLst>
              <a:ext uri="{FF2B5EF4-FFF2-40B4-BE49-F238E27FC236}">
                <a16:creationId xmlns:a16="http://schemas.microsoft.com/office/drawing/2014/main" id="{36C15C96-4E92-FBDA-C705-E135ACDADF07}"/>
              </a:ext>
            </a:extLst>
          </p:cNvPr>
          <p:cNvPicPr>
            <a:picLocks noGrp="1" noRot="1" noChangeAspect="1" noMove="1" noResize="1" noEditPoints="1" noAdjustHandles="1" noChangeArrowheads="1" noChangeShapeType="1" noCrop="1"/>
          </p:cNvPicPr>
          <p:nvPr/>
        </p:nvPicPr>
        <p:blipFill rotWithShape="1">
          <a:blip r:embed="rId4" cstate="print">
            <a:extLst>
              <a:ext uri="{28A0092B-C50C-407E-A947-70E740481C1C}">
                <a14:useLocalDpi xmlns:a14="http://schemas.microsoft.com/office/drawing/2010/main" val="0"/>
              </a:ext>
            </a:extLst>
          </a:blip>
          <a:srcRect t="141" r="-3" b="9"/>
          <a:stretch/>
        </p:blipFill>
        <p:spPr>
          <a:xfrm>
            <a:off x="5573505" y="1"/>
            <a:ext cx="3570495" cy="2130473"/>
          </a:xfrm>
          <a:custGeom>
            <a:avLst/>
            <a:gdLst/>
            <a:ahLst/>
            <a:cxnLst/>
            <a:rect l="l" t="t" r="r" b="b"/>
            <a:pathLst>
              <a:path w="4760659" h="2130473">
                <a:moveTo>
                  <a:pt x="986689" y="0"/>
                </a:moveTo>
                <a:lnTo>
                  <a:pt x="4760659" y="0"/>
                </a:lnTo>
                <a:lnTo>
                  <a:pt x="4760659" y="2130473"/>
                </a:lnTo>
                <a:lnTo>
                  <a:pt x="0" y="2130473"/>
                </a:lnTo>
                <a:close/>
              </a:path>
            </a:pathLst>
          </a:custGeom>
        </p:spPr>
      </p:pic>
      <p:pic>
        <p:nvPicPr>
          <p:cNvPr id="6" name="Picture 5" descr="Group of smiling children at school">
            <a:extLst>
              <a:ext uri="{FF2B5EF4-FFF2-40B4-BE49-F238E27FC236}">
                <a16:creationId xmlns:a16="http://schemas.microsoft.com/office/drawing/2014/main" id="{64CF052B-2E26-BD01-732B-9893FA563879}"/>
              </a:ext>
            </a:extLst>
          </p:cNvPr>
          <p:cNvPicPr>
            <a:picLocks noGrp="1" noRot="1" noChangeAspect="1" noMove="1" noResize="1" noEditPoints="1" noAdjustHandles="1" noChangeArrowheads="1" noChangeShapeType="1" noCrop="1"/>
          </p:cNvPicPr>
          <p:nvPr/>
        </p:nvPicPr>
        <p:blipFill rotWithShape="1">
          <a:blip r:embed="rId5" cstate="print">
            <a:extLst>
              <a:ext uri="{28A0092B-C50C-407E-A947-70E740481C1C}">
                <a14:useLocalDpi xmlns:a14="http://schemas.microsoft.com/office/drawing/2010/main" val="0"/>
              </a:ext>
            </a:extLst>
          </a:blip>
          <a:srcRect t="153" r="1" b="1"/>
          <a:stretch/>
        </p:blipFill>
        <p:spPr>
          <a:xfrm>
            <a:off x="5787645" y="4683319"/>
            <a:ext cx="3356355" cy="2174680"/>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p:spPr>
      </p:pic>
      <p:pic>
        <p:nvPicPr>
          <p:cNvPr id="8" name="Picture 7" descr="Children sitting on steps">
            <a:extLst>
              <a:ext uri="{FF2B5EF4-FFF2-40B4-BE49-F238E27FC236}">
                <a16:creationId xmlns:a16="http://schemas.microsoft.com/office/drawing/2014/main" id="{E10D35C1-4D28-41CD-019E-11CB8CB52AF7}"/>
              </a:ext>
            </a:extLst>
          </p:cNvPr>
          <p:cNvPicPr>
            <a:picLocks noGrp="1" noRot="1" noChangeAspect="1" noMove="1" noResize="1" noEditPoints="1" noAdjustHandles="1" noChangeArrowheads="1" noChangeShapeType="1" noCrop="1"/>
          </p:cNvPicPr>
          <p:nvPr/>
        </p:nvPicPr>
        <p:blipFill rotWithShape="1">
          <a:blip r:embed="rId6" cstate="print">
            <a:extLst>
              <a:ext uri="{28A0092B-C50C-407E-A947-70E740481C1C}">
                <a14:useLocalDpi xmlns:a14="http://schemas.microsoft.com/office/drawing/2010/main" val="0"/>
              </a:ext>
            </a:extLst>
          </a:blip>
          <a:srcRect t="102" r="2" b="2"/>
          <a:stretch/>
        </p:blipFill>
        <p:spPr>
          <a:xfrm>
            <a:off x="3029802" y="4682838"/>
            <a:ext cx="3392730" cy="2175160"/>
          </a:xfrm>
          <a:custGeom>
            <a:avLst/>
            <a:gdLst/>
            <a:ahLst/>
            <a:cxnLst/>
            <a:rect l="l" t="t" r="r" b="b"/>
            <a:pathLst>
              <a:path w="4523640" h="2175160">
                <a:moveTo>
                  <a:pt x="0" y="0"/>
                </a:moveTo>
                <a:lnTo>
                  <a:pt x="4523640" y="0"/>
                </a:lnTo>
                <a:lnTo>
                  <a:pt x="3516256" y="2175160"/>
                </a:lnTo>
                <a:lnTo>
                  <a:pt x="0" y="2175160"/>
                </a:lnTo>
                <a:lnTo>
                  <a:pt x="0" y="2174920"/>
                </a:lnTo>
                <a:lnTo>
                  <a:pt x="14159" y="2174920"/>
                </a:lnTo>
                <a:lnTo>
                  <a:pt x="1021100" y="718"/>
                </a:lnTo>
                <a:lnTo>
                  <a:pt x="0" y="718"/>
                </a:lnTo>
                <a:close/>
              </a:path>
            </a:pathLst>
          </a:custGeom>
        </p:spPr>
      </p:pic>
      <p:pic>
        <p:nvPicPr>
          <p:cNvPr id="4" name="Picture 3" descr="Group of smiling school children">
            <a:extLst>
              <a:ext uri="{FF2B5EF4-FFF2-40B4-BE49-F238E27FC236}">
                <a16:creationId xmlns:a16="http://schemas.microsoft.com/office/drawing/2014/main" id="{367E4CEF-3D75-7D94-6EC8-2B59D43F9562}"/>
              </a:ext>
            </a:extLst>
          </p:cNvPr>
          <p:cNvPicPr>
            <a:picLocks noGrp="1" noRot="1" noChangeAspect="1" noMove="1" noResize="1" noEditPoints="1" noAdjustHandles="1" noChangeArrowheads="1" noChangeShapeType="1" noCrop="1"/>
          </p:cNvPicPr>
          <p:nvPr/>
        </p:nvPicPr>
        <p:blipFill rotWithShape="1">
          <a:blip r:embed="rId7" cstate="print">
            <a:extLst>
              <a:ext uri="{28A0092B-C50C-407E-A947-70E740481C1C}">
                <a14:useLocalDpi xmlns:a14="http://schemas.microsoft.com/office/drawing/2010/main" val="0"/>
              </a:ext>
            </a:extLst>
          </a:blip>
          <a:srcRect b="171"/>
          <a:stretch/>
        </p:blipFill>
        <p:spPr>
          <a:xfrm>
            <a:off x="-1" y="4689793"/>
            <a:ext cx="3681617" cy="2175160"/>
          </a:xfrm>
          <a:custGeom>
            <a:avLst/>
            <a:gdLst/>
            <a:ahLst/>
            <a:cxnLst/>
            <a:rect l="l" t="t" r="r" b="b"/>
            <a:pathLst>
              <a:path w="4908824" h="2175160">
                <a:moveTo>
                  <a:pt x="0" y="0"/>
                </a:moveTo>
                <a:lnTo>
                  <a:pt x="4908824" y="0"/>
                </a:lnTo>
                <a:lnTo>
                  <a:pt x="3901440" y="2175160"/>
                </a:lnTo>
                <a:lnTo>
                  <a:pt x="0" y="2175160"/>
                </a:lnTo>
                <a:close/>
              </a:path>
            </a:pathLst>
          </a:custGeom>
        </p:spPr>
      </p:pic>
    </p:spTree>
    <p:extLst>
      <p:ext uri="{BB962C8B-B14F-4D97-AF65-F5344CB8AC3E}">
        <p14:creationId xmlns:p14="http://schemas.microsoft.com/office/powerpoint/2010/main" val="3820889437"/>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1587</TotalTime>
  <Words>1446</Words>
  <Application>Microsoft Office PowerPoint</Application>
  <PresentationFormat>Προβολή στην οθόνη (4:3)</PresentationFormat>
  <Paragraphs>64</Paragraphs>
  <Slides>32</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32</vt:i4>
      </vt:variant>
    </vt:vector>
  </HeadingPairs>
  <TitlesOfParts>
    <vt:vector size="37" baseType="lpstr">
      <vt:lpstr>Arial</vt:lpstr>
      <vt:lpstr>Calibri</vt:lpstr>
      <vt:lpstr>Calibri Light</vt:lpstr>
      <vt:lpstr>Calibri Light (Headings)</vt:lpstr>
      <vt:lpstr>Office 2013 - 2022 Theme</vt:lpstr>
      <vt:lpstr>«Ένα σχολείο για όλους»</vt:lpstr>
      <vt:lpstr>Παρουσίαση του PowerPoint</vt:lpstr>
      <vt:lpstr>Ως εκπαιδευτικοί παρατηρούμε  στις τάξεις μας αρκετούς μαθητές να δυσκολεύονται ιδιαίτερα στο μάθημα της γλώσσας.   Τις μεγαλύτερες όμως δυσκολίες τις αντιμετωπίζουν οι μαθητές  με μαθησιακές  δυσκολίες και προβλήματα μάθησης όπως η δυσλεξία, οι διάφορες μαθησιακές δυσκολίες, η διάσπασης προσοχής  κ.α.  Τα τελευταία χρόνια αρκετές έρευνες ασχολούνται με τη σημασία των ελλειμμάτων σε υποκειμενικές προφορικές γλωσσικές δεξιότητες καθώς και στη σημασία που παίζει η καλλιέργεια  του προφορικού λόγου στην εξάλειψη των ελλειμμάτων στη γλώσσα σε μαθητές με μαθησιακές δυσκολίες.</vt:lpstr>
      <vt:lpstr>Παρακάτω θα σας παρουσιάσω αποσπασματικά κάποια από τα κύρια σημεία μιας ερευνητικής εργασίας που έγινε  από τους Charles Hulmea and Margaret J. Snowlingb, August 2018 σε παιδιά από 3.5 - 8 ετών προκειμένου να διερευνήσουν τις αιτιώδεις σχέσεις μεταξύ δεξιοτήτων προφορικής  γλώσσας και γραμματισμού.   Σύμφωνα με το άρθρο, οι πρώιμες δυσκολίες στην προφορική γλώσσα των παιδιών, αποτελούν ισχυρούς προγνωστικούς παράγοντες μεταγενέστερων δυσκολιών στην κατανόηση της ανάγνωσης και τα παιδιά με φτωχές γλωσσικές δεξιότητες στην προσχολική ηλικία διατρέχουν υψηλό κίνδυνο να αναπτύξουν δυσλεξία και δυσκολίες στην αναγνωστική κατανόηση.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Μελέτη περίπτωσης</dc:title>
  <dc:creator>user</dc:creator>
  <cp:lastModifiedBy>spiridoula kourti</cp:lastModifiedBy>
  <cp:revision>208</cp:revision>
  <dcterms:created xsi:type="dcterms:W3CDTF">2021-10-27T13:47:35Z</dcterms:created>
  <dcterms:modified xsi:type="dcterms:W3CDTF">2024-05-18T18:31:36Z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10639974</vt:lpwstr>
  </property>
  <property fmtid="{D5CDD505-2E9C-101B-9397-08002B2CF9AE}" pid="3" name="NXPowerLiteSettings">
    <vt:lpwstr>F7000400038000</vt:lpwstr>
  </property>
  <property fmtid="{D5CDD505-2E9C-101B-9397-08002B2CF9AE}" pid="4" name="NXPowerLiteVersion">
    <vt:lpwstr>S10.2.0</vt:lpwstr>
  </property>
</Properties>
</file>