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71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9" r:id="rId11"/>
    <p:sldId id="265" r:id="rId12"/>
    <p:sldId id="266" r:id="rId13"/>
    <p:sldId id="267" r:id="rId14"/>
    <p:sldId id="268" r:id="rId15"/>
    <p:sldId id="270" r:id="rId16"/>
  </p:sldIdLst>
  <p:sldSz cx="12192000" cy="6858000"/>
  <p:notesSz cx="6858000" cy="9144000"/>
  <p:defaultTextStyle>
    <a:defPPr>
      <a:defRPr lang="el-G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CC0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000" autoAdjust="0"/>
    <p:restoredTop sz="94660"/>
  </p:normalViewPr>
  <p:slideViewPr>
    <p:cSldViewPr snapToGrid="0">
      <p:cViewPr varScale="1">
        <p:scale>
          <a:sx n="70" d="100"/>
          <a:sy n="70" d="100"/>
        </p:scale>
        <p:origin x="738" y="6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Διαφάνεια τίτλου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>
            <a:extLst>
              <a:ext uri="{FF2B5EF4-FFF2-40B4-BE49-F238E27FC236}">
                <a16:creationId xmlns:a16="http://schemas.microsoft.com/office/drawing/2014/main" id="{43E85F54-5FBC-EEF5-23D7-B45A9436E33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l-GR"/>
              <a:t>Κάντε κλικ για να επεξεργαστείτε τον τίτλο υποδείγματος</a:t>
            </a:r>
          </a:p>
        </p:txBody>
      </p:sp>
      <p:sp>
        <p:nvSpPr>
          <p:cNvPr id="3" name="Υπότιτλος 2">
            <a:extLst>
              <a:ext uri="{FF2B5EF4-FFF2-40B4-BE49-F238E27FC236}">
                <a16:creationId xmlns:a16="http://schemas.microsoft.com/office/drawing/2014/main" id="{10DB28C0-43DE-E7FB-4050-09AE2FBF11B5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l-GR"/>
              <a:t>Κάντε κλικ για να επεξεργαστείτε τον υπότιτλο του υποδείγματος</a:t>
            </a:r>
          </a:p>
        </p:txBody>
      </p:sp>
      <p:sp>
        <p:nvSpPr>
          <p:cNvPr id="4" name="Θέση ημερομηνίας 3">
            <a:extLst>
              <a:ext uri="{FF2B5EF4-FFF2-40B4-BE49-F238E27FC236}">
                <a16:creationId xmlns:a16="http://schemas.microsoft.com/office/drawing/2014/main" id="{E939DFEE-2B1F-54C7-0A15-27B1836AE47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F96C2B-0F00-4192-BB13-DEFC9FB35D41}" type="datetimeFigureOut">
              <a:rPr lang="el-GR" smtClean="0"/>
              <a:t>5/12/2024</a:t>
            </a:fld>
            <a:endParaRPr lang="el-GR"/>
          </a:p>
        </p:txBody>
      </p:sp>
      <p:sp>
        <p:nvSpPr>
          <p:cNvPr id="5" name="Θέση υποσέλιδου 4">
            <a:extLst>
              <a:ext uri="{FF2B5EF4-FFF2-40B4-BE49-F238E27FC236}">
                <a16:creationId xmlns:a16="http://schemas.microsoft.com/office/drawing/2014/main" id="{836A927F-2833-1B3D-AF0C-A2D949799FE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6" name="Θέση αριθμού διαφάνειας 5">
            <a:extLst>
              <a:ext uri="{FF2B5EF4-FFF2-40B4-BE49-F238E27FC236}">
                <a16:creationId xmlns:a16="http://schemas.microsoft.com/office/drawing/2014/main" id="{3D968A91-F012-293E-BFD0-D346F6E15F8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221D51-A9C1-4CB8-B98C-5CC9C6C4E68A}" type="slidenum">
              <a:rPr lang="el-GR" smtClean="0"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104065300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Τίτλος και περιεχόμεν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>
            <a:extLst>
              <a:ext uri="{FF2B5EF4-FFF2-40B4-BE49-F238E27FC236}">
                <a16:creationId xmlns:a16="http://schemas.microsoft.com/office/drawing/2014/main" id="{02AE62D8-B84A-5D9B-810C-FD56AE263E6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/>
              <a:t>Κάντε κλικ για να επεξεργαστείτε τον τίτλο υποδείγματος</a:t>
            </a:r>
          </a:p>
        </p:txBody>
      </p:sp>
      <p:sp>
        <p:nvSpPr>
          <p:cNvPr id="3" name="Θέση περιεχομένου 2">
            <a:extLst>
              <a:ext uri="{FF2B5EF4-FFF2-40B4-BE49-F238E27FC236}">
                <a16:creationId xmlns:a16="http://schemas.microsoft.com/office/drawing/2014/main" id="{D5E42115-DA5F-18DD-0C74-23A4F2EE833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l-GR"/>
              <a:t>Στυλ κειμένου υποδείγματος</a:t>
            </a:r>
          </a:p>
          <a:p>
            <a:pPr lvl="1"/>
            <a:r>
              <a:rPr lang="el-GR"/>
              <a:t>Δεύτερο επίπεδο</a:t>
            </a:r>
          </a:p>
          <a:p>
            <a:pPr lvl="2"/>
            <a:r>
              <a:rPr lang="el-GR"/>
              <a:t>Τρίτο επίπεδο</a:t>
            </a:r>
          </a:p>
          <a:p>
            <a:pPr lvl="3"/>
            <a:r>
              <a:rPr lang="el-GR"/>
              <a:t>Τέταρτο επίπεδο</a:t>
            </a:r>
          </a:p>
          <a:p>
            <a:pPr lvl="4"/>
            <a:r>
              <a:rPr lang="el-GR"/>
              <a:t>Πέμπτο επίπεδο</a:t>
            </a:r>
          </a:p>
        </p:txBody>
      </p:sp>
      <p:sp>
        <p:nvSpPr>
          <p:cNvPr id="4" name="Θέση ημερομηνίας 3">
            <a:extLst>
              <a:ext uri="{FF2B5EF4-FFF2-40B4-BE49-F238E27FC236}">
                <a16:creationId xmlns:a16="http://schemas.microsoft.com/office/drawing/2014/main" id="{FF8C16FD-FED2-C2B9-0468-B7EA40F7A25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F96C2B-0F00-4192-BB13-DEFC9FB35D41}" type="datetimeFigureOut">
              <a:rPr lang="el-GR" smtClean="0"/>
              <a:t>5/12/2024</a:t>
            </a:fld>
            <a:endParaRPr lang="el-GR"/>
          </a:p>
        </p:txBody>
      </p:sp>
      <p:sp>
        <p:nvSpPr>
          <p:cNvPr id="5" name="Θέση υποσέλιδου 4">
            <a:extLst>
              <a:ext uri="{FF2B5EF4-FFF2-40B4-BE49-F238E27FC236}">
                <a16:creationId xmlns:a16="http://schemas.microsoft.com/office/drawing/2014/main" id="{023E17F6-2CA5-646D-2036-E690603105D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6" name="Θέση αριθμού διαφάνειας 5">
            <a:extLst>
              <a:ext uri="{FF2B5EF4-FFF2-40B4-BE49-F238E27FC236}">
                <a16:creationId xmlns:a16="http://schemas.microsoft.com/office/drawing/2014/main" id="{F5C41C25-FD28-ABB2-27ED-3053099A80B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221D51-A9C1-4CB8-B98C-5CC9C6C4E68A}" type="slidenum">
              <a:rPr lang="el-GR" smtClean="0"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348276200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Κεφαλίδα ενότητα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>
            <a:extLst>
              <a:ext uri="{FF2B5EF4-FFF2-40B4-BE49-F238E27FC236}">
                <a16:creationId xmlns:a16="http://schemas.microsoft.com/office/drawing/2014/main" id="{AD70B93B-083B-2DA4-D258-032BBE537FF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l-GR"/>
              <a:t>Κάντε κλικ για να επεξεργαστείτε τον τίτλο υποδείγματος</a:t>
            </a:r>
          </a:p>
        </p:txBody>
      </p:sp>
      <p:sp>
        <p:nvSpPr>
          <p:cNvPr id="3" name="Θέση κειμένου 2">
            <a:extLst>
              <a:ext uri="{FF2B5EF4-FFF2-40B4-BE49-F238E27FC236}">
                <a16:creationId xmlns:a16="http://schemas.microsoft.com/office/drawing/2014/main" id="{2F816E21-ED84-ACE7-8881-1F538006CD7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l-GR"/>
              <a:t>Στυλ κειμένου υποδείγματος</a:t>
            </a:r>
          </a:p>
        </p:txBody>
      </p:sp>
      <p:sp>
        <p:nvSpPr>
          <p:cNvPr id="4" name="Θέση ημερομηνίας 3">
            <a:extLst>
              <a:ext uri="{FF2B5EF4-FFF2-40B4-BE49-F238E27FC236}">
                <a16:creationId xmlns:a16="http://schemas.microsoft.com/office/drawing/2014/main" id="{A442E62E-0AA2-881E-82FD-BB348AA0AF7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F96C2B-0F00-4192-BB13-DEFC9FB35D41}" type="datetimeFigureOut">
              <a:rPr lang="el-GR" smtClean="0"/>
              <a:t>5/12/2024</a:t>
            </a:fld>
            <a:endParaRPr lang="el-GR"/>
          </a:p>
        </p:txBody>
      </p:sp>
      <p:sp>
        <p:nvSpPr>
          <p:cNvPr id="5" name="Θέση υποσέλιδου 4">
            <a:extLst>
              <a:ext uri="{FF2B5EF4-FFF2-40B4-BE49-F238E27FC236}">
                <a16:creationId xmlns:a16="http://schemas.microsoft.com/office/drawing/2014/main" id="{4CD696EA-034D-6FA7-4AED-1D7EF5198F8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6" name="Θέση αριθμού διαφάνειας 5">
            <a:extLst>
              <a:ext uri="{FF2B5EF4-FFF2-40B4-BE49-F238E27FC236}">
                <a16:creationId xmlns:a16="http://schemas.microsoft.com/office/drawing/2014/main" id="{A6F3CA68-53EC-B906-F698-BA9FE5A72ED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221D51-A9C1-4CB8-B98C-5CC9C6C4E68A}" type="slidenum">
              <a:rPr lang="el-GR" smtClean="0"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156742631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Δύο περιεχόμεν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>
            <a:extLst>
              <a:ext uri="{FF2B5EF4-FFF2-40B4-BE49-F238E27FC236}">
                <a16:creationId xmlns:a16="http://schemas.microsoft.com/office/drawing/2014/main" id="{A2971634-0290-03D1-AA17-D08CD5B379B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/>
              <a:t>Κάντε κλικ για να επεξεργαστείτε τον τίτλο υποδείγματος</a:t>
            </a:r>
          </a:p>
        </p:txBody>
      </p:sp>
      <p:sp>
        <p:nvSpPr>
          <p:cNvPr id="3" name="Θέση περιεχομένου 2">
            <a:extLst>
              <a:ext uri="{FF2B5EF4-FFF2-40B4-BE49-F238E27FC236}">
                <a16:creationId xmlns:a16="http://schemas.microsoft.com/office/drawing/2014/main" id="{75FB2690-6AFD-D779-C88F-1B3AC593A2B2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l-GR"/>
              <a:t>Στυλ κειμένου υποδείγματος</a:t>
            </a:r>
          </a:p>
          <a:p>
            <a:pPr lvl="1"/>
            <a:r>
              <a:rPr lang="el-GR"/>
              <a:t>Δεύτερο επίπεδο</a:t>
            </a:r>
          </a:p>
          <a:p>
            <a:pPr lvl="2"/>
            <a:r>
              <a:rPr lang="el-GR"/>
              <a:t>Τρίτο επίπεδο</a:t>
            </a:r>
          </a:p>
          <a:p>
            <a:pPr lvl="3"/>
            <a:r>
              <a:rPr lang="el-GR"/>
              <a:t>Τέταρτο επίπεδο</a:t>
            </a:r>
          </a:p>
          <a:p>
            <a:pPr lvl="4"/>
            <a:r>
              <a:rPr lang="el-GR"/>
              <a:t>Πέμπτο επίπεδο</a:t>
            </a:r>
          </a:p>
        </p:txBody>
      </p:sp>
      <p:sp>
        <p:nvSpPr>
          <p:cNvPr id="4" name="Θέση περιεχομένου 3">
            <a:extLst>
              <a:ext uri="{FF2B5EF4-FFF2-40B4-BE49-F238E27FC236}">
                <a16:creationId xmlns:a16="http://schemas.microsoft.com/office/drawing/2014/main" id="{FDC48C88-13CF-A038-1ED7-1F64998735D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l-GR"/>
              <a:t>Στυλ κειμένου υποδείγματος</a:t>
            </a:r>
          </a:p>
          <a:p>
            <a:pPr lvl="1"/>
            <a:r>
              <a:rPr lang="el-GR"/>
              <a:t>Δεύτερο επίπεδο</a:t>
            </a:r>
          </a:p>
          <a:p>
            <a:pPr lvl="2"/>
            <a:r>
              <a:rPr lang="el-GR"/>
              <a:t>Τρίτο επίπεδο</a:t>
            </a:r>
          </a:p>
          <a:p>
            <a:pPr lvl="3"/>
            <a:r>
              <a:rPr lang="el-GR"/>
              <a:t>Τέταρτο επίπεδο</a:t>
            </a:r>
          </a:p>
          <a:p>
            <a:pPr lvl="4"/>
            <a:r>
              <a:rPr lang="el-GR"/>
              <a:t>Πέμπτο επίπεδο</a:t>
            </a:r>
          </a:p>
        </p:txBody>
      </p:sp>
      <p:sp>
        <p:nvSpPr>
          <p:cNvPr id="5" name="Θέση ημερομηνίας 4">
            <a:extLst>
              <a:ext uri="{FF2B5EF4-FFF2-40B4-BE49-F238E27FC236}">
                <a16:creationId xmlns:a16="http://schemas.microsoft.com/office/drawing/2014/main" id="{CD4CD84A-CC4C-16E9-FA22-7A2247E0369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F96C2B-0F00-4192-BB13-DEFC9FB35D41}" type="datetimeFigureOut">
              <a:rPr lang="el-GR" smtClean="0"/>
              <a:t>5/12/2024</a:t>
            </a:fld>
            <a:endParaRPr lang="el-GR"/>
          </a:p>
        </p:txBody>
      </p:sp>
      <p:sp>
        <p:nvSpPr>
          <p:cNvPr id="6" name="Θέση υποσέλιδου 5">
            <a:extLst>
              <a:ext uri="{FF2B5EF4-FFF2-40B4-BE49-F238E27FC236}">
                <a16:creationId xmlns:a16="http://schemas.microsoft.com/office/drawing/2014/main" id="{77E0D62E-2285-18AC-CE63-9616CFFE12D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7" name="Θέση αριθμού διαφάνειας 6">
            <a:extLst>
              <a:ext uri="{FF2B5EF4-FFF2-40B4-BE49-F238E27FC236}">
                <a16:creationId xmlns:a16="http://schemas.microsoft.com/office/drawing/2014/main" id="{34A3EFF8-3174-A2D7-5562-AE0D8F074B3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221D51-A9C1-4CB8-B98C-5CC9C6C4E68A}" type="slidenum">
              <a:rPr lang="el-GR" smtClean="0"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393533462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Σύγκριση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>
            <a:extLst>
              <a:ext uri="{FF2B5EF4-FFF2-40B4-BE49-F238E27FC236}">
                <a16:creationId xmlns:a16="http://schemas.microsoft.com/office/drawing/2014/main" id="{A291A1C7-4FC4-7BBB-EAF3-8D78908C414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l-GR"/>
              <a:t>Κάντε κλικ για να επεξεργαστείτε τον τίτλο υποδείγματος</a:t>
            </a:r>
          </a:p>
        </p:txBody>
      </p:sp>
      <p:sp>
        <p:nvSpPr>
          <p:cNvPr id="3" name="Θέση κειμένου 2">
            <a:extLst>
              <a:ext uri="{FF2B5EF4-FFF2-40B4-BE49-F238E27FC236}">
                <a16:creationId xmlns:a16="http://schemas.microsoft.com/office/drawing/2014/main" id="{5B7C915C-0685-B484-6205-046C772EEE3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l-GR"/>
              <a:t>Στυλ κειμένου υποδείγματος</a:t>
            </a:r>
          </a:p>
        </p:txBody>
      </p:sp>
      <p:sp>
        <p:nvSpPr>
          <p:cNvPr id="4" name="Θέση περιεχομένου 3">
            <a:extLst>
              <a:ext uri="{FF2B5EF4-FFF2-40B4-BE49-F238E27FC236}">
                <a16:creationId xmlns:a16="http://schemas.microsoft.com/office/drawing/2014/main" id="{8FC6BBB1-4C23-FDBE-2284-A888E105D7C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l-GR"/>
              <a:t>Στυλ κειμένου υποδείγματος</a:t>
            </a:r>
          </a:p>
          <a:p>
            <a:pPr lvl="1"/>
            <a:r>
              <a:rPr lang="el-GR"/>
              <a:t>Δεύτερο επίπεδο</a:t>
            </a:r>
          </a:p>
          <a:p>
            <a:pPr lvl="2"/>
            <a:r>
              <a:rPr lang="el-GR"/>
              <a:t>Τρίτο επίπεδο</a:t>
            </a:r>
          </a:p>
          <a:p>
            <a:pPr lvl="3"/>
            <a:r>
              <a:rPr lang="el-GR"/>
              <a:t>Τέταρτο επίπεδο</a:t>
            </a:r>
          </a:p>
          <a:p>
            <a:pPr lvl="4"/>
            <a:r>
              <a:rPr lang="el-GR"/>
              <a:t>Πέμπτο επίπεδο</a:t>
            </a:r>
          </a:p>
        </p:txBody>
      </p:sp>
      <p:sp>
        <p:nvSpPr>
          <p:cNvPr id="5" name="Θέση κειμένου 4">
            <a:extLst>
              <a:ext uri="{FF2B5EF4-FFF2-40B4-BE49-F238E27FC236}">
                <a16:creationId xmlns:a16="http://schemas.microsoft.com/office/drawing/2014/main" id="{BFE3BB70-A558-2F87-A99C-3B30DD8D8D60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l-GR"/>
              <a:t>Στυλ κειμένου υποδείγματος</a:t>
            </a:r>
          </a:p>
        </p:txBody>
      </p:sp>
      <p:sp>
        <p:nvSpPr>
          <p:cNvPr id="6" name="Θέση περιεχομένου 5">
            <a:extLst>
              <a:ext uri="{FF2B5EF4-FFF2-40B4-BE49-F238E27FC236}">
                <a16:creationId xmlns:a16="http://schemas.microsoft.com/office/drawing/2014/main" id="{2241FF62-5044-11B0-4086-4C07012E8AE6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l-GR"/>
              <a:t>Στυλ κειμένου υποδείγματος</a:t>
            </a:r>
          </a:p>
          <a:p>
            <a:pPr lvl="1"/>
            <a:r>
              <a:rPr lang="el-GR"/>
              <a:t>Δεύτερο επίπεδο</a:t>
            </a:r>
          </a:p>
          <a:p>
            <a:pPr lvl="2"/>
            <a:r>
              <a:rPr lang="el-GR"/>
              <a:t>Τρίτο επίπεδο</a:t>
            </a:r>
          </a:p>
          <a:p>
            <a:pPr lvl="3"/>
            <a:r>
              <a:rPr lang="el-GR"/>
              <a:t>Τέταρτο επίπεδο</a:t>
            </a:r>
          </a:p>
          <a:p>
            <a:pPr lvl="4"/>
            <a:r>
              <a:rPr lang="el-GR"/>
              <a:t>Πέμπτο επίπεδο</a:t>
            </a:r>
          </a:p>
        </p:txBody>
      </p:sp>
      <p:sp>
        <p:nvSpPr>
          <p:cNvPr id="7" name="Θέση ημερομηνίας 6">
            <a:extLst>
              <a:ext uri="{FF2B5EF4-FFF2-40B4-BE49-F238E27FC236}">
                <a16:creationId xmlns:a16="http://schemas.microsoft.com/office/drawing/2014/main" id="{12EF5888-94D6-5D11-26F8-C07DEDB5065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F96C2B-0F00-4192-BB13-DEFC9FB35D41}" type="datetimeFigureOut">
              <a:rPr lang="el-GR" smtClean="0"/>
              <a:t>5/12/2024</a:t>
            </a:fld>
            <a:endParaRPr lang="el-GR"/>
          </a:p>
        </p:txBody>
      </p:sp>
      <p:sp>
        <p:nvSpPr>
          <p:cNvPr id="8" name="Θέση υποσέλιδου 7">
            <a:extLst>
              <a:ext uri="{FF2B5EF4-FFF2-40B4-BE49-F238E27FC236}">
                <a16:creationId xmlns:a16="http://schemas.microsoft.com/office/drawing/2014/main" id="{8618AC65-7046-58DB-BBF0-81A0C96378F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9" name="Θέση αριθμού διαφάνειας 8">
            <a:extLst>
              <a:ext uri="{FF2B5EF4-FFF2-40B4-BE49-F238E27FC236}">
                <a16:creationId xmlns:a16="http://schemas.microsoft.com/office/drawing/2014/main" id="{718270A0-1234-D012-AEE5-BDB59FAC1C9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221D51-A9C1-4CB8-B98C-5CC9C6C4E68A}" type="slidenum">
              <a:rPr lang="el-GR" smtClean="0"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429179692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Μόνο τίτλο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>
            <a:extLst>
              <a:ext uri="{FF2B5EF4-FFF2-40B4-BE49-F238E27FC236}">
                <a16:creationId xmlns:a16="http://schemas.microsoft.com/office/drawing/2014/main" id="{6603A130-E8D5-D9D4-9E34-D8077F9565C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/>
              <a:t>Κάντε κλικ για να επεξεργαστείτε τον τίτλο υποδείγματος</a:t>
            </a:r>
          </a:p>
        </p:txBody>
      </p:sp>
      <p:sp>
        <p:nvSpPr>
          <p:cNvPr id="3" name="Θέση ημερομηνίας 2">
            <a:extLst>
              <a:ext uri="{FF2B5EF4-FFF2-40B4-BE49-F238E27FC236}">
                <a16:creationId xmlns:a16="http://schemas.microsoft.com/office/drawing/2014/main" id="{1C81B475-6CA2-C4FF-1D23-A4291AFFA38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F96C2B-0F00-4192-BB13-DEFC9FB35D41}" type="datetimeFigureOut">
              <a:rPr lang="el-GR" smtClean="0"/>
              <a:t>5/12/2024</a:t>
            </a:fld>
            <a:endParaRPr lang="el-GR"/>
          </a:p>
        </p:txBody>
      </p:sp>
      <p:sp>
        <p:nvSpPr>
          <p:cNvPr id="4" name="Θέση υποσέλιδου 3">
            <a:extLst>
              <a:ext uri="{FF2B5EF4-FFF2-40B4-BE49-F238E27FC236}">
                <a16:creationId xmlns:a16="http://schemas.microsoft.com/office/drawing/2014/main" id="{0C365C36-0CFA-54C6-0BD9-D845CFC6A7A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5" name="Θέση αριθμού διαφάνειας 4">
            <a:extLst>
              <a:ext uri="{FF2B5EF4-FFF2-40B4-BE49-F238E27FC236}">
                <a16:creationId xmlns:a16="http://schemas.microsoft.com/office/drawing/2014/main" id="{6EEFA69D-AB58-C606-74ED-9542E802643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221D51-A9C1-4CB8-B98C-5CC9C6C4E68A}" type="slidenum">
              <a:rPr lang="el-GR" smtClean="0"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411576714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Κεν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Θέση ημερομηνίας 1">
            <a:extLst>
              <a:ext uri="{FF2B5EF4-FFF2-40B4-BE49-F238E27FC236}">
                <a16:creationId xmlns:a16="http://schemas.microsoft.com/office/drawing/2014/main" id="{852B59F1-AD53-3032-C54C-6F04F6BD79B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F96C2B-0F00-4192-BB13-DEFC9FB35D41}" type="datetimeFigureOut">
              <a:rPr lang="el-GR" smtClean="0"/>
              <a:t>5/12/2024</a:t>
            </a:fld>
            <a:endParaRPr lang="el-GR"/>
          </a:p>
        </p:txBody>
      </p:sp>
      <p:sp>
        <p:nvSpPr>
          <p:cNvPr id="3" name="Θέση υποσέλιδου 2">
            <a:extLst>
              <a:ext uri="{FF2B5EF4-FFF2-40B4-BE49-F238E27FC236}">
                <a16:creationId xmlns:a16="http://schemas.microsoft.com/office/drawing/2014/main" id="{A9F97836-7485-EB10-639B-B39A293176B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4" name="Θέση αριθμού διαφάνειας 3">
            <a:extLst>
              <a:ext uri="{FF2B5EF4-FFF2-40B4-BE49-F238E27FC236}">
                <a16:creationId xmlns:a16="http://schemas.microsoft.com/office/drawing/2014/main" id="{F5BBD14B-C4CF-A9F4-2450-3EBB2241C7F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221D51-A9C1-4CB8-B98C-5CC9C6C4E68A}" type="slidenum">
              <a:rPr lang="el-GR" smtClean="0"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85412378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Περιεχόμενο με λεζάντ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>
            <a:extLst>
              <a:ext uri="{FF2B5EF4-FFF2-40B4-BE49-F238E27FC236}">
                <a16:creationId xmlns:a16="http://schemas.microsoft.com/office/drawing/2014/main" id="{C5A10870-2B3F-5A67-2686-7C994232550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l-GR"/>
              <a:t>Κάντε κλικ για να επεξεργαστείτε τον τίτλο υποδείγματος</a:t>
            </a:r>
          </a:p>
        </p:txBody>
      </p:sp>
      <p:sp>
        <p:nvSpPr>
          <p:cNvPr id="3" name="Θέση περιεχομένου 2">
            <a:extLst>
              <a:ext uri="{FF2B5EF4-FFF2-40B4-BE49-F238E27FC236}">
                <a16:creationId xmlns:a16="http://schemas.microsoft.com/office/drawing/2014/main" id="{916FCAFF-DE12-4B3C-F72D-1332F3685BD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l-GR"/>
              <a:t>Στυλ κειμένου υποδείγματος</a:t>
            </a:r>
          </a:p>
          <a:p>
            <a:pPr lvl="1"/>
            <a:r>
              <a:rPr lang="el-GR"/>
              <a:t>Δεύτερο επίπεδο</a:t>
            </a:r>
          </a:p>
          <a:p>
            <a:pPr lvl="2"/>
            <a:r>
              <a:rPr lang="el-GR"/>
              <a:t>Τρίτο επίπεδο</a:t>
            </a:r>
          </a:p>
          <a:p>
            <a:pPr lvl="3"/>
            <a:r>
              <a:rPr lang="el-GR"/>
              <a:t>Τέταρτο επίπεδο</a:t>
            </a:r>
          </a:p>
          <a:p>
            <a:pPr lvl="4"/>
            <a:r>
              <a:rPr lang="el-GR"/>
              <a:t>Πέμπτο επίπεδο</a:t>
            </a:r>
          </a:p>
        </p:txBody>
      </p:sp>
      <p:sp>
        <p:nvSpPr>
          <p:cNvPr id="4" name="Θέση κειμένου 3">
            <a:extLst>
              <a:ext uri="{FF2B5EF4-FFF2-40B4-BE49-F238E27FC236}">
                <a16:creationId xmlns:a16="http://schemas.microsoft.com/office/drawing/2014/main" id="{86AD8E48-00B8-0807-9837-F8BE952AF18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l-GR"/>
              <a:t>Στυλ κειμένου υποδείγματος</a:t>
            </a:r>
          </a:p>
        </p:txBody>
      </p:sp>
      <p:sp>
        <p:nvSpPr>
          <p:cNvPr id="5" name="Θέση ημερομηνίας 4">
            <a:extLst>
              <a:ext uri="{FF2B5EF4-FFF2-40B4-BE49-F238E27FC236}">
                <a16:creationId xmlns:a16="http://schemas.microsoft.com/office/drawing/2014/main" id="{EC43B43E-49E3-B602-3CFE-89FD9E83CE9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F96C2B-0F00-4192-BB13-DEFC9FB35D41}" type="datetimeFigureOut">
              <a:rPr lang="el-GR" smtClean="0"/>
              <a:t>5/12/2024</a:t>
            </a:fld>
            <a:endParaRPr lang="el-GR"/>
          </a:p>
        </p:txBody>
      </p:sp>
      <p:sp>
        <p:nvSpPr>
          <p:cNvPr id="6" name="Θέση υποσέλιδου 5">
            <a:extLst>
              <a:ext uri="{FF2B5EF4-FFF2-40B4-BE49-F238E27FC236}">
                <a16:creationId xmlns:a16="http://schemas.microsoft.com/office/drawing/2014/main" id="{426B0C9A-26D5-79C4-CE10-EB61E78EC4B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7" name="Θέση αριθμού διαφάνειας 6">
            <a:extLst>
              <a:ext uri="{FF2B5EF4-FFF2-40B4-BE49-F238E27FC236}">
                <a16:creationId xmlns:a16="http://schemas.microsoft.com/office/drawing/2014/main" id="{79DD7889-6243-6B38-052A-1AD71972BA8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221D51-A9C1-4CB8-B98C-5CC9C6C4E68A}" type="slidenum">
              <a:rPr lang="el-GR" smtClean="0"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251652645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Εικόνα με λεζάντ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>
            <a:extLst>
              <a:ext uri="{FF2B5EF4-FFF2-40B4-BE49-F238E27FC236}">
                <a16:creationId xmlns:a16="http://schemas.microsoft.com/office/drawing/2014/main" id="{39678D36-C5DF-8780-B221-2DC0249B207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l-GR"/>
              <a:t>Κάντε κλικ για να επεξεργαστείτε τον τίτλο υποδείγματος</a:t>
            </a:r>
          </a:p>
        </p:txBody>
      </p:sp>
      <p:sp>
        <p:nvSpPr>
          <p:cNvPr id="3" name="Θέση εικόνας 2">
            <a:extLst>
              <a:ext uri="{FF2B5EF4-FFF2-40B4-BE49-F238E27FC236}">
                <a16:creationId xmlns:a16="http://schemas.microsoft.com/office/drawing/2014/main" id="{3755D2AA-2BAA-1213-C4B8-674B370A2EE8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l-GR"/>
          </a:p>
        </p:txBody>
      </p:sp>
      <p:sp>
        <p:nvSpPr>
          <p:cNvPr id="4" name="Θέση κειμένου 3">
            <a:extLst>
              <a:ext uri="{FF2B5EF4-FFF2-40B4-BE49-F238E27FC236}">
                <a16:creationId xmlns:a16="http://schemas.microsoft.com/office/drawing/2014/main" id="{3555DD94-6497-7665-1C49-3DCB2A12CE7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l-GR"/>
              <a:t>Στυλ κειμένου υποδείγματος</a:t>
            </a:r>
          </a:p>
        </p:txBody>
      </p:sp>
      <p:sp>
        <p:nvSpPr>
          <p:cNvPr id="5" name="Θέση ημερομηνίας 4">
            <a:extLst>
              <a:ext uri="{FF2B5EF4-FFF2-40B4-BE49-F238E27FC236}">
                <a16:creationId xmlns:a16="http://schemas.microsoft.com/office/drawing/2014/main" id="{7706BC70-0D53-BD73-22B5-320EF95E4A5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F96C2B-0F00-4192-BB13-DEFC9FB35D41}" type="datetimeFigureOut">
              <a:rPr lang="el-GR" smtClean="0"/>
              <a:t>5/12/2024</a:t>
            </a:fld>
            <a:endParaRPr lang="el-GR"/>
          </a:p>
        </p:txBody>
      </p:sp>
      <p:sp>
        <p:nvSpPr>
          <p:cNvPr id="6" name="Θέση υποσέλιδου 5">
            <a:extLst>
              <a:ext uri="{FF2B5EF4-FFF2-40B4-BE49-F238E27FC236}">
                <a16:creationId xmlns:a16="http://schemas.microsoft.com/office/drawing/2014/main" id="{8A2F7893-39C3-1B75-7DFE-D5A778D4F0A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7" name="Θέση αριθμού διαφάνειας 6">
            <a:extLst>
              <a:ext uri="{FF2B5EF4-FFF2-40B4-BE49-F238E27FC236}">
                <a16:creationId xmlns:a16="http://schemas.microsoft.com/office/drawing/2014/main" id="{551EDF29-9593-25A9-7408-E5ECD866A8A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221D51-A9C1-4CB8-B98C-5CC9C6C4E68A}" type="slidenum">
              <a:rPr lang="el-GR" smtClean="0"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355041732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Τίτλος και Κατακόρυφο κείμεν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>
            <a:extLst>
              <a:ext uri="{FF2B5EF4-FFF2-40B4-BE49-F238E27FC236}">
                <a16:creationId xmlns:a16="http://schemas.microsoft.com/office/drawing/2014/main" id="{09788129-B47A-3543-4426-9F1280C816A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/>
              <a:t>Κάντε κλικ για να επεξεργαστείτε τον τίτλο υποδείγματος</a:t>
            </a:r>
          </a:p>
        </p:txBody>
      </p:sp>
      <p:sp>
        <p:nvSpPr>
          <p:cNvPr id="3" name="Θέση κατακόρυφου κειμένου 2">
            <a:extLst>
              <a:ext uri="{FF2B5EF4-FFF2-40B4-BE49-F238E27FC236}">
                <a16:creationId xmlns:a16="http://schemas.microsoft.com/office/drawing/2014/main" id="{EA1CFBC6-DED1-5EF7-87E4-21C3E6AF6C59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l-GR"/>
              <a:t>Στυλ κειμένου υποδείγματος</a:t>
            </a:r>
          </a:p>
          <a:p>
            <a:pPr lvl="1"/>
            <a:r>
              <a:rPr lang="el-GR"/>
              <a:t>Δεύτερο επίπεδο</a:t>
            </a:r>
          </a:p>
          <a:p>
            <a:pPr lvl="2"/>
            <a:r>
              <a:rPr lang="el-GR"/>
              <a:t>Τρίτο επίπεδο</a:t>
            </a:r>
          </a:p>
          <a:p>
            <a:pPr lvl="3"/>
            <a:r>
              <a:rPr lang="el-GR"/>
              <a:t>Τέταρτο επίπεδο</a:t>
            </a:r>
          </a:p>
          <a:p>
            <a:pPr lvl="4"/>
            <a:r>
              <a:rPr lang="el-GR"/>
              <a:t>Πέμπτο επίπεδο</a:t>
            </a:r>
          </a:p>
        </p:txBody>
      </p:sp>
      <p:sp>
        <p:nvSpPr>
          <p:cNvPr id="4" name="Θέση ημερομηνίας 3">
            <a:extLst>
              <a:ext uri="{FF2B5EF4-FFF2-40B4-BE49-F238E27FC236}">
                <a16:creationId xmlns:a16="http://schemas.microsoft.com/office/drawing/2014/main" id="{111227F3-8C7C-1486-67DF-2B217BEC993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F96C2B-0F00-4192-BB13-DEFC9FB35D41}" type="datetimeFigureOut">
              <a:rPr lang="el-GR" smtClean="0"/>
              <a:t>5/12/2024</a:t>
            </a:fld>
            <a:endParaRPr lang="el-GR"/>
          </a:p>
        </p:txBody>
      </p:sp>
      <p:sp>
        <p:nvSpPr>
          <p:cNvPr id="5" name="Θέση υποσέλιδου 4">
            <a:extLst>
              <a:ext uri="{FF2B5EF4-FFF2-40B4-BE49-F238E27FC236}">
                <a16:creationId xmlns:a16="http://schemas.microsoft.com/office/drawing/2014/main" id="{D440B3D1-31D9-9BD6-C04E-066D8C1CE8E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6" name="Θέση αριθμού διαφάνειας 5">
            <a:extLst>
              <a:ext uri="{FF2B5EF4-FFF2-40B4-BE49-F238E27FC236}">
                <a16:creationId xmlns:a16="http://schemas.microsoft.com/office/drawing/2014/main" id="{CE0E5024-1C54-A426-0DE2-6B966930C5E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221D51-A9C1-4CB8-B98C-5CC9C6C4E68A}" type="slidenum">
              <a:rPr lang="el-GR" smtClean="0"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30562638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Κατακόρυφος τίτλος και Κείμεν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Κατακόρυφος τίτλος 1">
            <a:extLst>
              <a:ext uri="{FF2B5EF4-FFF2-40B4-BE49-F238E27FC236}">
                <a16:creationId xmlns:a16="http://schemas.microsoft.com/office/drawing/2014/main" id="{41458971-8638-A2F8-35B4-7CD77136A7D8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l-GR"/>
              <a:t>Κάντε κλικ για να επεξεργαστείτε τον τίτλο υποδείγματος</a:t>
            </a:r>
          </a:p>
        </p:txBody>
      </p:sp>
      <p:sp>
        <p:nvSpPr>
          <p:cNvPr id="3" name="Θέση κατακόρυφου κειμένου 2">
            <a:extLst>
              <a:ext uri="{FF2B5EF4-FFF2-40B4-BE49-F238E27FC236}">
                <a16:creationId xmlns:a16="http://schemas.microsoft.com/office/drawing/2014/main" id="{47A61822-F8BC-FF46-8889-0DEEEDFD303E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l-GR"/>
              <a:t>Στυλ κειμένου υποδείγματος</a:t>
            </a:r>
          </a:p>
          <a:p>
            <a:pPr lvl="1"/>
            <a:r>
              <a:rPr lang="el-GR"/>
              <a:t>Δεύτερο επίπεδο</a:t>
            </a:r>
          </a:p>
          <a:p>
            <a:pPr lvl="2"/>
            <a:r>
              <a:rPr lang="el-GR"/>
              <a:t>Τρίτο επίπεδο</a:t>
            </a:r>
          </a:p>
          <a:p>
            <a:pPr lvl="3"/>
            <a:r>
              <a:rPr lang="el-GR"/>
              <a:t>Τέταρτο επίπεδο</a:t>
            </a:r>
          </a:p>
          <a:p>
            <a:pPr lvl="4"/>
            <a:r>
              <a:rPr lang="el-GR"/>
              <a:t>Πέμπτο επίπεδο</a:t>
            </a:r>
          </a:p>
        </p:txBody>
      </p:sp>
      <p:sp>
        <p:nvSpPr>
          <p:cNvPr id="4" name="Θέση ημερομηνίας 3">
            <a:extLst>
              <a:ext uri="{FF2B5EF4-FFF2-40B4-BE49-F238E27FC236}">
                <a16:creationId xmlns:a16="http://schemas.microsoft.com/office/drawing/2014/main" id="{8C1D9C02-7600-B4C3-8CCE-54D737BF82F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F96C2B-0F00-4192-BB13-DEFC9FB35D41}" type="datetimeFigureOut">
              <a:rPr lang="el-GR" smtClean="0"/>
              <a:t>5/12/2024</a:t>
            </a:fld>
            <a:endParaRPr lang="el-GR"/>
          </a:p>
        </p:txBody>
      </p:sp>
      <p:sp>
        <p:nvSpPr>
          <p:cNvPr id="5" name="Θέση υποσέλιδου 4">
            <a:extLst>
              <a:ext uri="{FF2B5EF4-FFF2-40B4-BE49-F238E27FC236}">
                <a16:creationId xmlns:a16="http://schemas.microsoft.com/office/drawing/2014/main" id="{4746619E-D75B-EB2E-0705-FDBC9B8F813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6" name="Θέση αριθμού διαφάνειας 5">
            <a:extLst>
              <a:ext uri="{FF2B5EF4-FFF2-40B4-BE49-F238E27FC236}">
                <a16:creationId xmlns:a16="http://schemas.microsoft.com/office/drawing/2014/main" id="{B693F88C-60E8-FCCA-775C-E75EEB951D1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221D51-A9C1-4CB8-B98C-5CC9C6C4E68A}" type="slidenum">
              <a:rPr lang="el-GR" smtClean="0"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423434626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Θέση τίτλου 1">
            <a:extLst>
              <a:ext uri="{FF2B5EF4-FFF2-40B4-BE49-F238E27FC236}">
                <a16:creationId xmlns:a16="http://schemas.microsoft.com/office/drawing/2014/main" id="{864723CC-E2BF-E25A-19DC-EE23D33AD9A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l-GR"/>
              <a:t>Κάντε κλικ για να επεξεργαστείτε τον τίτλο υποδείγματος</a:t>
            </a:r>
          </a:p>
        </p:txBody>
      </p:sp>
      <p:sp>
        <p:nvSpPr>
          <p:cNvPr id="3" name="Θέση κειμένου 2">
            <a:extLst>
              <a:ext uri="{FF2B5EF4-FFF2-40B4-BE49-F238E27FC236}">
                <a16:creationId xmlns:a16="http://schemas.microsoft.com/office/drawing/2014/main" id="{41E6A2BC-7B12-EE12-3135-6A53EC2A2EF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l-GR"/>
              <a:t>Στυλ κειμένου υποδείγματος</a:t>
            </a:r>
          </a:p>
          <a:p>
            <a:pPr lvl="1"/>
            <a:r>
              <a:rPr lang="el-GR"/>
              <a:t>Δεύτερο επίπεδο</a:t>
            </a:r>
          </a:p>
          <a:p>
            <a:pPr lvl="2"/>
            <a:r>
              <a:rPr lang="el-GR"/>
              <a:t>Τρίτο επίπεδο</a:t>
            </a:r>
          </a:p>
          <a:p>
            <a:pPr lvl="3"/>
            <a:r>
              <a:rPr lang="el-GR"/>
              <a:t>Τέταρτο επίπεδο</a:t>
            </a:r>
          </a:p>
          <a:p>
            <a:pPr lvl="4"/>
            <a:r>
              <a:rPr lang="el-GR"/>
              <a:t>Πέμπτο επίπεδο</a:t>
            </a:r>
          </a:p>
        </p:txBody>
      </p:sp>
      <p:sp>
        <p:nvSpPr>
          <p:cNvPr id="4" name="Θέση ημερομηνίας 3">
            <a:extLst>
              <a:ext uri="{FF2B5EF4-FFF2-40B4-BE49-F238E27FC236}">
                <a16:creationId xmlns:a16="http://schemas.microsoft.com/office/drawing/2014/main" id="{D32403D8-83AA-F6EB-9B75-49FFE1F68C24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FF96C2B-0F00-4192-BB13-DEFC9FB35D41}" type="datetimeFigureOut">
              <a:rPr lang="el-GR" smtClean="0"/>
              <a:t>5/12/2024</a:t>
            </a:fld>
            <a:endParaRPr lang="el-GR"/>
          </a:p>
        </p:txBody>
      </p:sp>
      <p:sp>
        <p:nvSpPr>
          <p:cNvPr id="5" name="Θέση υποσέλιδου 4">
            <a:extLst>
              <a:ext uri="{FF2B5EF4-FFF2-40B4-BE49-F238E27FC236}">
                <a16:creationId xmlns:a16="http://schemas.microsoft.com/office/drawing/2014/main" id="{D2E39826-2D97-B3C9-7A13-62E17F0640BD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l-GR"/>
          </a:p>
        </p:txBody>
      </p:sp>
      <p:sp>
        <p:nvSpPr>
          <p:cNvPr id="6" name="Θέση αριθμού διαφάνειας 5">
            <a:extLst>
              <a:ext uri="{FF2B5EF4-FFF2-40B4-BE49-F238E27FC236}">
                <a16:creationId xmlns:a16="http://schemas.microsoft.com/office/drawing/2014/main" id="{DBC53515-9CB4-7B2F-050E-90512435176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6221D51-A9C1-4CB8-B98C-5CC9C6C4E68A}" type="slidenum">
              <a:rPr lang="el-GR" smtClean="0"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234906098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l-G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1.jpeg"/><Relationship Id="rId5" Type="http://schemas.openxmlformats.org/officeDocument/2006/relationships/image" Target="../media/image10.jpeg"/><Relationship Id="rId4" Type="http://schemas.openxmlformats.org/officeDocument/2006/relationships/image" Target="../media/image9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hyperlink" Target="https://vimeo.com/315831255" TargetMode="External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Εικόνα 8">
            <a:extLst>
              <a:ext uri="{FF2B5EF4-FFF2-40B4-BE49-F238E27FC236}">
                <a16:creationId xmlns:a16="http://schemas.microsoft.com/office/drawing/2014/main" id="{3E04187C-526D-6876-2C38-58646DA6084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6200000">
            <a:off x="2664726" y="-2569191"/>
            <a:ext cx="6858000" cy="11996382"/>
          </a:xfrm>
          <a:prstGeom prst="rect">
            <a:avLst/>
          </a:prstGeom>
        </p:spPr>
      </p:pic>
      <p:sp>
        <p:nvSpPr>
          <p:cNvPr id="2" name="Τίτλος 1">
            <a:extLst>
              <a:ext uri="{FF2B5EF4-FFF2-40B4-BE49-F238E27FC236}">
                <a16:creationId xmlns:a16="http://schemas.microsoft.com/office/drawing/2014/main" id="{AACEE30D-5A15-7F65-FA2B-7353A91CE18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l-GR" sz="3200" dirty="0">
                <a:solidFill>
                  <a:srgbClr val="C00000"/>
                </a:solidFill>
              </a:rPr>
              <a:t>           3 Δεκέμβρη</a:t>
            </a:r>
            <a:r>
              <a:rPr lang="en-US" sz="3200" dirty="0">
                <a:solidFill>
                  <a:srgbClr val="C00000"/>
                </a:solidFill>
              </a:rPr>
              <a:t>: </a:t>
            </a:r>
            <a:r>
              <a:rPr lang="el-GR" sz="3200" dirty="0">
                <a:solidFill>
                  <a:srgbClr val="C00000"/>
                </a:solidFill>
              </a:rPr>
              <a:t>Παγκόσμια Ημέρα Αναπηρίας</a:t>
            </a:r>
            <a:br>
              <a:rPr lang="el-GR" sz="3200" dirty="0">
                <a:solidFill>
                  <a:srgbClr val="C00000"/>
                </a:solidFill>
              </a:rPr>
            </a:br>
            <a:endParaRPr lang="el-GR" sz="3200" dirty="0">
              <a:solidFill>
                <a:srgbClr val="C00000"/>
              </a:solidFill>
            </a:endParaRPr>
          </a:p>
        </p:txBody>
      </p:sp>
      <p:sp>
        <p:nvSpPr>
          <p:cNvPr id="7" name="Θέση περιεχομένου 6">
            <a:extLst>
              <a:ext uri="{FF2B5EF4-FFF2-40B4-BE49-F238E27FC236}">
                <a16:creationId xmlns:a16="http://schemas.microsoft.com/office/drawing/2014/main" id="{969417A8-9377-BA86-F48F-A7EF3A6E9B9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pPr marL="0" indent="0">
              <a:buNone/>
            </a:pPr>
            <a:r>
              <a:rPr lang="el-GR" dirty="0"/>
              <a:t> </a:t>
            </a:r>
          </a:p>
          <a:p>
            <a:pPr marL="0" indent="0">
              <a:buNone/>
            </a:pPr>
            <a:endParaRPr lang="el-GR" dirty="0"/>
          </a:p>
          <a:p>
            <a:pPr marL="0" indent="0">
              <a:buNone/>
            </a:pPr>
            <a:endParaRPr lang="el-GR" dirty="0"/>
          </a:p>
          <a:p>
            <a:pPr marL="0" indent="0">
              <a:buNone/>
            </a:pPr>
            <a:endParaRPr lang="el-GR" dirty="0"/>
          </a:p>
          <a:p>
            <a:pPr marL="0" indent="0">
              <a:buNone/>
            </a:pPr>
            <a:endParaRPr lang="el-GR" dirty="0"/>
          </a:p>
          <a:p>
            <a:pPr marL="0" indent="0">
              <a:buNone/>
            </a:pPr>
            <a:endParaRPr lang="el-GR" dirty="0"/>
          </a:p>
          <a:p>
            <a:pPr marL="0" indent="0">
              <a:buNone/>
            </a:pPr>
            <a:endParaRPr lang="el-GR" dirty="0"/>
          </a:p>
          <a:p>
            <a:pPr marL="0" indent="0">
              <a:buNone/>
            </a:pPr>
            <a:endParaRPr lang="el-GR" dirty="0"/>
          </a:p>
          <a:p>
            <a:pPr marL="0" indent="0">
              <a:buNone/>
            </a:pPr>
            <a:r>
              <a:rPr lang="el-GR" dirty="0"/>
              <a:t>                                                                                                         </a:t>
            </a:r>
            <a:r>
              <a:rPr lang="el-GR" sz="1700" dirty="0"/>
              <a:t>Σπυριδούλα Κούρτη</a:t>
            </a:r>
          </a:p>
          <a:p>
            <a:pPr marL="0" indent="0">
              <a:buNone/>
            </a:pPr>
            <a:r>
              <a:rPr lang="el-GR" sz="1700" dirty="0"/>
              <a:t>                                                                                                                                    Δασκάλα Τμήματος Ένταξης 9</a:t>
            </a:r>
            <a:r>
              <a:rPr lang="el-GR" sz="1700" baseline="30000" dirty="0"/>
              <a:t>ου</a:t>
            </a:r>
            <a:r>
              <a:rPr lang="el-GR" sz="1700" dirty="0"/>
              <a:t> </a:t>
            </a:r>
            <a:r>
              <a:rPr lang="el-GR" sz="1700" dirty="0" err="1"/>
              <a:t>Δημ.Σχ</a:t>
            </a:r>
            <a:r>
              <a:rPr lang="el-GR" sz="1700" dirty="0"/>
              <a:t>. Χαϊδαρίου</a:t>
            </a:r>
          </a:p>
        </p:txBody>
      </p:sp>
    </p:spTree>
    <p:extLst>
      <p:ext uri="{BB962C8B-B14F-4D97-AF65-F5344CB8AC3E}">
        <p14:creationId xmlns:p14="http://schemas.microsoft.com/office/powerpoint/2010/main" val="346281153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8" name="Picture 4" descr="Tema Κάθισμα ΑμεA | Praktiker">
            <a:extLst>
              <a:ext uri="{FF2B5EF4-FFF2-40B4-BE49-F238E27FC236}">
                <a16:creationId xmlns:a16="http://schemas.microsoft.com/office/drawing/2014/main" id="{EC5C768D-71EF-371F-C3A8-97BA1A37A54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>
            <a:off x="-2" y="0"/>
            <a:ext cx="12192001" cy="672045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Τίτλος 1">
            <a:extLst>
              <a:ext uri="{FF2B5EF4-FFF2-40B4-BE49-F238E27FC236}">
                <a16:creationId xmlns:a16="http://schemas.microsoft.com/office/drawing/2014/main" id="{B9B975D5-31E1-A4CD-F10A-9AF0ECBDFCD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47299" y="354365"/>
            <a:ext cx="10515600" cy="1325563"/>
          </a:xfrm>
        </p:spPr>
        <p:txBody>
          <a:bodyPr/>
          <a:lstStyle/>
          <a:p>
            <a:r>
              <a:rPr lang="el-GR" dirty="0"/>
              <a:t>                     </a:t>
            </a:r>
            <a:r>
              <a:rPr lang="el-GR" sz="4000" b="1" dirty="0">
                <a:solidFill>
                  <a:srgbClr val="C00000"/>
                </a:solidFill>
                <a:latin typeface="+mn-lt"/>
              </a:rPr>
              <a:t>ΚΙΝΗΤΙΚΗ ΑΝΑΠΗΡΙΑ</a:t>
            </a:r>
          </a:p>
        </p:txBody>
      </p:sp>
      <p:sp>
        <p:nvSpPr>
          <p:cNvPr id="3" name="Θέση περιεχομένου 2">
            <a:extLst>
              <a:ext uri="{FF2B5EF4-FFF2-40B4-BE49-F238E27FC236}">
                <a16:creationId xmlns:a16="http://schemas.microsoft.com/office/drawing/2014/main" id="{EB74BE1D-5E65-FEDF-44BF-D92B3500D0A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2115781"/>
            <a:ext cx="8976184" cy="9653815"/>
          </a:xfrm>
        </p:spPr>
        <p:txBody>
          <a:bodyPr/>
          <a:lstStyle/>
          <a:p>
            <a:pPr marL="0" indent="0">
              <a:buNone/>
            </a:pPr>
            <a:endParaRPr lang="el-GR" dirty="0"/>
          </a:p>
          <a:p>
            <a:pPr marL="0" indent="0">
              <a:buNone/>
            </a:pPr>
            <a:r>
              <a:rPr lang="el-GR" b="1" dirty="0"/>
              <a:t>Ορισμός</a:t>
            </a:r>
            <a:r>
              <a:rPr lang="en-US" b="1" dirty="0"/>
              <a:t>:</a:t>
            </a:r>
          </a:p>
          <a:p>
            <a:pPr marL="0" indent="0">
              <a:buNone/>
            </a:pPr>
            <a:r>
              <a:rPr lang="el-GR" dirty="0"/>
              <a:t>Ο όρος κινητική αναπηρία, περιλαμβάνει όλα τα άτομα </a:t>
            </a:r>
          </a:p>
          <a:p>
            <a:pPr marL="0" indent="0">
              <a:buNone/>
            </a:pPr>
            <a:r>
              <a:rPr lang="el-GR" dirty="0"/>
              <a:t>που παρουσιάζουν μικρή ή μεγάλη δυσχέρεια στην κίνηση, κάποιου ή κάποιων μελών του σώματός τους.</a:t>
            </a:r>
          </a:p>
          <a:p>
            <a:pPr marL="0" indent="0">
              <a:buNone/>
            </a:pPr>
            <a:r>
              <a:rPr lang="el-GR" dirty="0"/>
              <a:t>                                    </a:t>
            </a:r>
          </a:p>
        </p:txBody>
      </p:sp>
    </p:spTree>
    <p:extLst>
      <p:ext uri="{BB962C8B-B14F-4D97-AF65-F5344CB8AC3E}">
        <p14:creationId xmlns:p14="http://schemas.microsoft.com/office/powerpoint/2010/main" val="411526890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Θέση περιεχομένου 2">
            <a:extLst>
              <a:ext uri="{FF2B5EF4-FFF2-40B4-BE49-F238E27FC236}">
                <a16:creationId xmlns:a16="http://schemas.microsoft.com/office/drawing/2014/main" id="{0C24A549-7545-B50E-80BA-2DEA0CA3D48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542925"/>
            <a:ext cx="10515600" cy="5634038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l-GR" sz="3200" dirty="0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Οι κινητικές δυσκολίες επηρεάζουν τη φυσιολογική κίνηση του ατόμου, δυσκολεύοντας ανάλογα µε το βαθμό και τη σοβαρότητα της αναπηρίας, τις καθημερινές  του δραστηριότητες. </a:t>
            </a:r>
            <a:r>
              <a:rPr lang="el-GR" sz="32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Οι κινητικές αναπηρίες σχετίζονται µε την αιτία που τις προκαλεί</a:t>
            </a:r>
            <a:r>
              <a:rPr lang="el-GR" sz="32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.</a:t>
            </a:r>
            <a:r>
              <a:rPr lang="el-GR" sz="32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endParaRPr lang="el-GR" sz="3200" dirty="0">
              <a:solidFill>
                <a:schemeClr val="tx1">
                  <a:lumMod val="85000"/>
                  <a:lumOff val="15000"/>
                </a:schemeClr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el-GR" sz="3600" dirty="0">
                <a:latin typeface="Calibri" panose="020F0502020204030204" pitchFamily="34" charset="0"/>
                <a:cs typeface="Times New Roman" panose="02020603050405020304" pitchFamily="18" charset="0"/>
              </a:rPr>
              <a:t>             </a:t>
            </a:r>
            <a:endParaRPr lang="el-GR" sz="3600" dirty="0"/>
          </a:p>
        </p:txBody>
      </p:sp>
      <p:pic>
        <p:nvPicPr>
          <p:cNvPr id="4" name="Εικόνα 3" descr="κινητικές αναπηρίες | Π.Σ.Ο.Σ.Δ.Ε.">
            <a:extLst>
              <a:ext uri="{FF2B5EF4-FFF2-40B4-BE49-F238E27FC236}">
                <a16:creationId xmlns:a16="http://schemas.microsoft.com/office/drawing/2014/main" id="{45E8826A-6249-BC77-B09F-701AA6D71A0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97791" y="2852382"/>
            <a:ext cx="6114197" cy="3648432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05107669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Τίτλος 3">
            <a:extLst>
              <a:ext uri="{FF2B5EF4-FFF2-40B4-BE49-F238E27FC236}">
                <a16:creationId xmlns:a16="http://schemas.microsoft.com/office/drawing/2014/main" id="{43BD313A-55BC-F6BC-0969-8830B94E931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b="1" dirty="0"/>
              <a:t>Αιτίες</a:t>
            </a:r>
          </a:p>
        </p:txBody>
      </p:sp>
      <p:sp>
        <p:nvSpPr>
          <p:cNvPr id="5" name="Θέση περιεχομένου 4">
            <a:extLst>
              <a:ext uri="{FF2B5EF4-FFF2-40B4-BE49-F238E27FC236}">
                <a16:creationId xmlns:a16="http://schemas.microsoft.com/office/drawing/2014/main" id="{0FD90DD8-F090-1E02-913D-624BF9418CB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l-GR" dirty="0"/>
              <a:t>Από ιατρικής πλευράς οι κινητικές αναπηρίες μπορεί να οφείλονται σε νευρολογικές διαταραχές, σε </a:t>
            </a:r>
            <a:r>
              <a:rPr lang="el-GR" dirty="0" err="1"/>
              <a:t>μυοσκελετικές</a:t>
            </a:r>
            <a:r>
              <a:rPr lang="el-GR" dirty="0"/>
              <a:t> διαταραχές, σε εκ γενετής βλάβες, σε βλάβες από ατυχήματα ή σε βλάβες από διάφορες ασθένειες.</a:t>
            </a:r>
          </a:p>
          <a:p>
            <a:pPr marL="0" indent="0">
              <a:buNone/>
            </a:pPr>
            <a:r>
              <a:rPr lang="el-GR" dirty="0"/>
              <a:t>                      </a:t>
            </a:r>
          </a:p>
        </p:txBody>
      </p:sp>
      <p:pic>
        <p:nvPicPr>
          <p:cNvPr id="6" name="Εικόνα 5" descr="Ο ΕΟΠΥΥ ως χρήσιμο εργαλείο για την εφαρμογή των εγκληματικών μνημονιακών  πολιτικών οδηγεί στην κατάργηση της ειδικής αγωγής για τα άτομα με αναπηρία,  της Ελένης Μπαρμπαλιά - KOMMON">
            <a:extLst>
              <a:ext uri="{FF2B5EF4-FFF2-40B4-BE49-F238E27FC236}">
                <a16:creationId xmlns:a16="http://schemas.microsoft.com/office/drawing/2014/main" id="{D7A849DA-527D-A698-1A3A-AC419479156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57462" y="3800475"/>
            <a:ext cx="7215187" cy="2814637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89333438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>
            <a:extLst>
              <a:ext uri="{FF2B5EF4-FFF2-40B4-BE49-F238E27FC236}">
                <a16:creationId xmlns:a16="http://schemas.microsoft.com/office/drawing/2014/main" id="{A0817D87-4BE8-FC1F-966F-2BA96FA2253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dirty="0">
                <a:solidFill>
                  <a:schemeClr val="accent1">
                    <a:lumMod val="75000"/>
                  </a:schemeClr>
                </a:solidFill>
              </a:rPr>
              <a:t>Ας δούμε ποιες είναι οι κυριότερες αιτίες που προκαλούν κινητική αναπηρία</a:t>
            </a:r>
            <a:r>
              <a:rPr lang="en-US" dirty="0">
                <a:solidFill>
                  <a:schemeClr val="accent1">
                    <a:lumMod val="75000"/>
                  </a:schemeClr>
                </a:solidFill>
              </a:rPr>
              <a:t>:</a:t>
            </a:r>
            <a:endParaRPr lang="el-GR" dirty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3" name="Θέση περιεχομένου 2">
            <a:extLst>
              <a:ext uri="{FF2B5EF4-FFF2-40B4-BE49-F238E27FC236}">
                <a16:creationId xmlns:a16="http://schemas.microsoft.com/office/drawing/2014/main" id="{3B4CC5D7-1BF8-4023-B478-DF2DD807F60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lnSpc>
                <a:spcPct val="107000"/>
              </a:lnSpc>
              <a:spcAft>
                <a:spcPts val="800"/>
              </a:spcAft>
              <a:buNone/>
            </a:pPr>
            <a:r>
              <a:rPr lang="el-GR" dirty="0"/>
              <a:t> </a:t>
            </a:r>
            <a:r>
              <a:rPr lang="el-GR" kern="100" dirty="0">
                <a:solidFill>
                  <a:schemeClr val="accent1">
                    <a:lumMod val="75000"/>
                  </a:schemeClr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Α.</a:t>
            </a:r>
            <a:r>
              <a:rPr lang="el-GR" kern="1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l-GR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l-GR" kern="1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Β</a:t>
            </a:r>
            <a:r>
              <a:rPr lang="el-GR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λάβες στις κινητικές περιοχές του εγκεφάλου και σε βλάβες του Κεντρικού Νευρικού </a:t>
            </a:r>
            <a:r>
              <a:rPr lang="el-GR" kern="1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Συστήµατος</a:t>
            </a:r>
            <a:r>
              <a:rPr lang="el-GR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.</a:t>
            </a:r>
          </a:p>
          <a:p>
            <a:pPr marL="0" indent="0">
              <a:lnSpc>
                <a:spcPct val="107000"/>
              </a:lnSpc>
              <a:spcAft>
                <a:spcPts val="800"/>
              </a:spcAft>
              <a:buNone/>
            </a:pPr>
            <a:r>
              <a:rPr lang="el-GR" kern="100" dirty="0">
                <a:solidFill>
                  <a:schemeClr val="accent1">
                    <a:lumMod val="75000"/>
                  </a:schemeClr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Β.</a:t>
            </a:r>
            <a:r>
              <a:rPr lang="el-GR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Είναι εκ γενετής παθήσεις</a:t>
            </a:r>
            <a:r>
              <a:rPr lang="el-GR" kern="1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l-GR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l-GR" kern="1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στην</a:t>
            </a:r>
            <a:r>
              <a:rPr lang="el-GR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ανάπτυξη της σπονδυλικής στήλης στις πρώτες </a:t>
            </a:r>
            <a:r>
              <a:rPr lang="el-GR" kern="1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βδοµάδες</a:t>
            </a:r>
            <a:r>
              <a:rPr lang="el-GR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της </a:t>
            </a:r>
            <a:r>
              <a:rPr lang="el-GR" kern="1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εµβρυϊκής</a:t>
            </a:r>
            <a:r>
              <a:rPr lang="el-GR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ζωής (οι σπόνδυλοι δεν κλείνουν τελείως) µε </a:t>
            </a:r>
            <a:r>
              <a:rPr lang="el-GR" kern="1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αποτέλεσµα</a:t>
            </a:r>
            <a:r>
              <a:rPr lang="el-GR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να προσβάλλεται ο νωτιαίος µ</a:t>
            </a:r>
            <a:r>
              <a:rPr lang="el-GR" kern="1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υελός</a:t>
            </a:r>
            <a:r>
              <a:rPr lang="el-GR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και να προκαλούνται διάφορες διαταραχές. Τα οστά  </a:t>
            </a:r>
            <a:r>
              <a:rPr lang="el-GR" kern="1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παραµορφώνονται</a:t>
            </a:r>
            <a:r>
              <a:rPr lang="el-GR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καθώς και η </a:t>
            </a:r>
            <a:r>
              <a:rPr lang="el-GR" kern="1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l-GR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στάση του σώματος.</a:t>
            </a:r>
          </a:p>
          <a:p>
            <a:pPr marL="0" indent="0">
              <a:lnSpc>
                <a:spcPct val="107000"/>
              </a:lnSpc>
              <a:spcAft>
                <a:spcPts val="800"/>
              </a:spcAft>
              <a:buNone/>
            </a:pPr>
            <a:endParaRPr lang="el-GR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endParaRPr lang="el-GR" dirty="0"/>
          </a:p>
        </p:txBody>
      </p:sp>
    </p:spTree>
    <p:extLst>
      <p:ext uri="{BB962C8B-B14F-4D97-AF65-F5344CB8AC3E}">
        <p14:creationId xmlns:p14="http://schemas.microsoft.com/office/powerpoint/2010/main" val="4170277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Θέση περιεχομένου 2">
            <a:extLst>
              <a:ext uri="{FF2B5EF4-FFF2-40B4-BE49-F238E27FC236}">
                <a16:creationId xmlns:a16="http://schemas.microsoft.com/office/drawing/2014/main" id="{E0CF8AF8-271E-2768-8811-884560044F4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88074" y="681712"/>
            <a:ext cx="10515600" cy="5923804"/>
          </a:xfrm>
        </p:spPr>
        <p:txBody>
          <a:bodyPr>
            <a:normAutofit/>
          </a:bodyPr>
          <a:lstStyle/>
          <a:p>
            <a:pPr marL="0" indent="0">
              <a:lnSpc>
                <a:spcPct val="107000"/>
              </a:lnSpc>
              <a:spcAft>
                <a:spcPts val="800"/>
              </a:spcAft>
              <a:buNone/>
            </a:pPr>
            <a:r>
              <a:rPr lang="el-GR" kern="100" dirty="0">
                <a:solidFill>
                  <a:schemeClr val="accent1">
                    <a:lumMod val="75000"/>
                  </a:schemeClr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Γ. </a:t>
            </a:r>
            <a:r>
              <a:rPr lang="el-GR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Τα προηγούμενα χρόνια </a:t>
            </a:r>
            <a:r>
              <a:rPr lang="el-GR" kern="1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υπήρχε κάποιος </a:t>
            </a:r>
            <a:r>
              <a:rPr lang="el-GR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ιός που πρόσβαλλε τον το Κεντρικό Νευρικό Σύστημα. (νωτιαίο µ</a:t>
            </a:r>
            <a:r>
              <a:rPr lang="el-GR" kern="1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υελό</a:t>
            </a:r>
            <a:r>
              <a:rPr lang="el-GR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ή/και τον </a:t>
            </a:r>
            <a:r>
              <a:rPr lang="el-GR" kern="1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εγκεφαλο</a:t>
            </a:r>
            <a:r>
              <a:rPr lang="el-GR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). Κάποιοι  </a:t>
            </a:r>
            <a:r>
              <a:rPr lang="el-GR" kern="1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εµφάνιζαν</a:t>
            </a:r>
            <a:r>
              <a:rPr lang="el-GR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 ήπια </a:t>
            </a:r>
            <a:r>
              <a:rPr lang="el-GR" kern="1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συµπτώµατα</a:t>
            </a:r>
            <a:r>
              <a:rPr lang="el-GR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κινητικής διαταραχής µ</a:t>
            </a:r>
            <a:r>
              <a:rPr lang="el-GR" kern="1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έχρι</a:t>
            </a:r>
            <a:r>
              <a:rPr lang="el-GR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και πολύ βαριά, όπως είναι η παράλυση. Ευτυχώς στις μέρες μας υπάρχει εμβόλιο και συμβαίνει πολύ σπάνια ο ιός αυτός.</a:t>
            </a:r>
            <a:endParaRPr lang="en-US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indent="0">
              <a:lnSpc>
                <a:spcPct val="107000"/>
              </a:lnSpc>
              <a:spcAft>
                <a:spcPts val="800"/>
              </a:spcAft>
              <a:buNone/>
            </a:pPr>
            <a:r>
              <a:rPr lang="el-GR" kern="100" dirty="0">
                <a:solidFill>
                  <a:schemeClr val="accent1">
                    <a:lumMod val="75000"/>
                  </a:schemeClr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∆. </a:t>
            </a:r>
            <a:r>
              <a:rPr lang="el-GR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Δυστροφίες των μυών</a:t>
            </a:r>
            <a:r>
              <a:rPr lang="el-GR" kern="1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, δηλαδή δεν αναπτύσσονται σωστά κάποιοι μύες και τα άτομα </a:t>
            </a:r>
            <a:r>
              <a:rPr lang="el-GR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l-GR" kern="1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έ</a:t>
            </a:r>
            <a:r>
              <a:rPr lang="el-GR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χουν </a:t>
            </a:r>
            <a:r>
              <a:rPr lang="el-GR" kern="1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αδυναµία</a:t>
            </a:r>
            <a:r>
              <a:rPr lang="el-GR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l-GR" kern="1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στα κάτω άκρα και σιγά σιγά στο υπόλοιπο σώμα. Τα άτομα αυτά δεν μπορούν να ανεβούν </a:t>
            </a:r>
            <a:r>
              <a:rPr lang="el-GR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τη σκάλα</a:t>
            </a:r>
            <a:r>
              <a:rPr lang="el-GR" kern="1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και</a:t>
            </a:r>
            <a:r>
              <a:rPr lang="el-GR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περπατούν αδέξια.</a:t>
            </a:r>
          </a:p>
          <a:p>
            <a:pPr marL="0" indent="0">
              <a:buNone/>
            </a:pPr>
            <a:endParaRPr lang="el-GR" dirty="0"/>
          </a:p>
        </p:txBody>
      </p:sp>
      <p:pic>
        <p:nvPicPr>
          <p:cNvPr id="4" name="Εικόνα 3" descr="Αιτήσεις υποτροφιών ERASMUS για άτομα με αναπηρίες 2013-2014 - IKY">
            <a:extLst>
              <a:ext uri="{FF2B5EF4-FFF2-40B4-BE49-F238E27FC236}">
                <a16:creationId xmlns:a16="http://schemas.microsoft.com/office/drawing/2014/main" id="{F7046B25-FBD4-1419-E789-B4036DDC2BE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39737" y="4804012"/>
            <a:ext cx="4094329" cy="1801504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32301518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Θέση περιεχομένου 2">
            <a:extLst>
              <a:ext uri="{FF2B5EF4-FFF2-40B4-BE49-F238E27FC236}">
                <a16:creationId xmlns:a16="http://schemas.microsoft.com/office/drawing/2014/main" id="{2A6ED0E8-289F-D86F-2166-13F3038BD29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606650"/>
            <a:ext cx="10515600" cy="5644700"/>
          </a:xfrm>
        </p:spPr>
        <p:txBody>
          <a:bodyPr/>
          <a:lstStyle/>
          <a:p>
            <a:pPr marL="0" indent="0">
              <a:buNone/>
            </a:pPr>
            <a:endParaRPr lang="el-GR" sz="2400" kern="100" dirty="0">
              <a:solidFill>
                <a:schemeClr val="accent1">
                  <a:lumMod val="75000"/>
                </a:schemeClr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el-GR" kern="100" dirty="0">
                <a:solidFill>
                  <a:schemeClr val="accent1">
                    <a:lumMod val="75000"/>
                  </a:schemeClr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Ε. </a:t>
            </a:r>
            <a:r>
              <a:rPr lang="el-GR" kern="1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Πολύ συχνές είναι και οι </a:t>
            </a:r>
            <a:r>
              <a:rPr lang="el-GR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µ</a:t>
            </a:r>
            <a:r>
              <a:rPr lang="el-GR" kern="1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ετατραυµατικέ</a:t>
            </a:r>
            <a:r>
              <a:rPr lang="el-GR" kern="100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ς</a:t>
            </a:r>
            <a:r>
              <a:rPr lang="el-GR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κακώσεις. </a:t>
            </a:r>
            <a:r>
              <a:rPr lang="el-GR" kern="1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Τ</a:t>
            </a:r>
            <a:r>
              <a:rPr lang="el-GR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η µ</a:t>
            </a:r>
            <a:r>
              <a:rPr lang="el-GR" kern="1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εγαλύτερη</a:t>
            </a:r>
            <a:endParaRPr lang="el-GR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el-GR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ευθύνη φέρουν </a:t>
            </a:r>
            <a:r>
              <a:rPr lang="el-GR" b="1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τα χτυπήματα</a:t>
            </a:r>
            <a:r>
              <a:rPr lang="el-GR" kern="1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,</a:t>
            </a:r>
            <a:r>
              <a:rPr lang="el-GR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l-GR" b="1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οι πτώσεις </a:t>
            </a:r>
            <a:r>
              <a:rPr lang="el-GR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και τα </a:t>
            </a:r>
            <a:r>
              <a:rPr lang="el-GR" b="1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τροχαία ατυχήματα</a:t>
            </a:r>
            <a:r>
              <a:rPr lang="el-GR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.</a:t>
            </a:r>
          </a:p>
          <a:p>
            <a:pPr marL="0" indent="0">
              <a:buNone/>
            </a:pPr>
            <a:r>
              <a:rPr lang="el-GR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l-GR" kern="1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Το χτύπημα μπορεί να επιφέρει</a:t>
            </a:r>
            <a:r>
              <a:rPr lang="el-GR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 </a:t>
            </a:r>
            <a:r>
              <a:rPr lang="el-GR" kern="1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κρανιοεγκεφαλική</a:t>
            </a:r>
            <a:r>
              <a:rPr lang="el-GR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κάκωση, κινητικές</a:t>
            </a:r>
          </a:p>
          <a:p>
            <a:pPr marL="0" indent="0">
              <a:buNone/>
            </a:pPr>
            <a:r>
              <a:rPr lang="el-GR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διαταραχές ή νοητικές διαταραχές που συνήθως είναι πιο σοβαρές</a:t>
            </a:r>
          </a:p>
          <a:p>
            <a:pPr marL="0" indent="0">
              <a:buNone/>
            </a:pPr>
            <a:r>
              <a:rPr lang="el-GR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από τις κινητικές. Έχει υπολογιστεί ότι οφείλονται κατά 58% σε</a:t>
            </a:r>
          </a:p>
          <a:p>
            <a:pPr marL="0" indent="0">
              <a:buNone/>
            </a:pPr>
            <a:r>
              <a:rPr lang="el-GR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τροχαία </a:t>
            </a:r>
            <a:r>
              <a:rPr lang="el-GR" kern="1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ατυχήματα</a:t>
            </a:r>
            <a:r>
              <a:rPr lang="el-GR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. Επιπλέον πολύ συχνά σε τροχαία ατυχήματα</a:t>
            </a:r>
          </a:p>
          <a:p>
            <a:pPr marL="0" indent="0">
              <a:buNone/>
            </a:pPr>
            <a:r>
              <a:rPr lang="el-GR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συμβαίνουν κακώσεις του</a:t>
            </a:r>
            <a:r>
              <a:rPr lang="el-GR" kern="1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l-GR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νωτιαίου μυελού  και </a:t>
            </a:r>
            <a:r>
              <a:rPr lang="el-GR" kern="1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α</a:t>
            </a:r>
            <a:r>
              <a:rPr lang="el-GR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νάλογα με το ύψος</a:t>
            </a:r>
          </a:p>
          <a:p>
            <a:pPr marL="0" indent="0">
              <a:buNone/>
            </a:pPr>
            <a:r>
              <a:rPr lang="el-GR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που συνέβη η κάκωση του νωτιαίου </a:t>
            </a:r>
            <a:r>
              <a:rPr lang="el-GR" kern="1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μυελού</a:t>
            </a:r>
            <a:r>
              <a:rPr lang="el-GR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l-GR" kern="1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μπορεί</a:t>
            </a:r>
            <a:r>
              <a:rPr lang="el-GR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να προκύψει</a:t>
            </a:r>
          </a:p>
          <a:p>
            <a:pPr marL="0" indent="0">
              <a:buNone/>
            </a:pPr>
            <a:r>
              <a:rPr lang="el-GR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l-GR" kern="1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παραλυσία.</a:t>
            </a:r>
            <a:endParaRPr lang="el-GR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endParaRPr lang="el-GR" dirty="0"/>
          </a:p>
        </p:txBody>
      </p:sp>
    </p:spTree>
    <p:extLst>
      <p:ext uri="{BB962C8B-B14F-4D97-AF65-F5344CB8AC3E}">
        <p14:creationId xmlns:p14="http://schemas.microsoft.com/office/powerpoint/2010/main" val="277945622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>
            <a:extLst>
              <a:ext uri="{FF2B5EF4-FFF2-40B4-BE49-F238E27FC236}">
                <a16:creationId xmlns:a16="http://schemas.microsoft.com/office/drawing/2014/main" id="{99DB2D75-08A6-02CC-0635-03853884A1F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dirty="0">
                <a:solidFill>
                  <a:schemeClr val="accent1">
                    <a:lumMod val="75000"/>
                  </a:schemeClr>
                </a:solidFill>
              </a:rPr>
              <a:t>Κινητική αναπηρία - Βοηθήματα</a:t>
            </a:r>
          </a:p>
        </p:txBody>
      </p:sp>
      <p:pic>
        <p:nvPicPr>
          <p:cNvPr id="4" name="Εικόνα 3" descr="Παγκόσμια Ημέρα Ατόμων με Αναπηρία: Οι μαθητές αντιμέτωποι με τραγικές  ελλείψεις στα σχολεία | Alfavita">
            <a:extLst>
              <a:ext uri="{FF2B5EF4-FFF2-40B4-BE49-F238E27FC236}">
                <a16:creationId xmlns:a16="http://schemas.microsoft.com/office/drawing/2014/main" id="{D2C12832-B6F0-6C2C-4543-C2791A17B9D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70998" y="5075396"/>
            <a:ext cx="4121624" cy="1584711"/>
          </a:xfrm>
          <a:prstGeom prst="rect">
            <a:avLst/>
          </a:prstGeom>
          <a:noFill/>
          <a:ln>
            <a:noFill/>
          </a:ln>
        </p:spPr>
      </p:pic>
      <p:sp>
        <p:nvSpPr>
          <p:cNvPr id="3" name="Θέση περιεχομένου 2">
            <a:extLst>
              <a:ext uri="{FF2B5EF4-FFF2-40B4-BE49-F238E27FC236}">
                <a16:creationId xmlns:a16="http://schemas.microsoft.com/office/drawing/2014/main" id="{B3D2172F-748B-B362-D6AE-26A213942C9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41445" y="1569493"/>
            <a:ext cx="10712355" cy="4607470"/>
          </a:xfrm>
        </p:spPr>
        <p:txBody>
          <a:bodyPr/>
          <a:lstStyle/>
          <a:p>
            <a:pPr marL="0" indent="0">
              <a:buNone/>
            </a:pPr>
            <a:r>
              <a:rPr lang="el-GR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Προκειμένου τα άτομα με κινητική αναπηρία να ξεπεράσουν τους</a:t>
            </a:r>
          </a:p>
          <a:p>
            <a:pPr marL="0" indent="0">
              <a:buNone/>
            </a:pPr>
            <a:r>
              <a:rPr lang="el-GR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κινητικούς τους περιορισμούς και να έχουν την ευκαιρία να</a:t>
            </a:r>
          </a:p>
          <a:p>
            <a:pPr marL="0" indent="0">
              <a:buNone/>
            </a:pPr>
            <a:r>
              <a:rPr lang="el-GR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ανταπεξέλθουν στις απαιτήσεις της καθημερινότητάς τους,</a:t>
            </a:r>
          </a:p>
          <a:p>
            <a:pPr marL="0" indent="0">
              <a:buNone/>
            </a:pPr>
            <a:r>
              <a:rPr lang="el-GR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χρησιμοποιούν διάφορα βοηθήματα, όπως </a:t>
            </a:r>
            <a:r>
              <a:rPr lang="el-GR" kern="1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ορθωτικά</a:t>
            </a:r>
            <a:r>
              <a:rPr lang="el-GR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μέσα,</a:t>
            </a:r>
          </a:p>
          <a:p>
            <a:pPr marL="0" indent="0">
              <a:buNone/>
            </a:pPr>
            <a:r>
              <a:rPr lang="el-GR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l-GR" kern="1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περπατητήρες</a:t>
            </a:r>
            <a:r>
              <a:rPr lang="el-GR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, ειδικά καροτσάκια, ακόμη και τεχνητά μέλη. Ευτυχώς η</a:t>
            </a:r>
          </a:p>
          <a:p>
            <a:pPr marL="0" indent="0">
              <a:buNone/>
            </a:pPr>
            <a:r>
              <a:rPr lang="el-GR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 ρομποτική έχει βοηθήσει πολύ προς αυτή την κατεύθυνση. Ας δούμε</a:t>
            </a:r>
          </a:p>
          <a:p>
            <a:pPr marL="0" indent="0">
              <a:buNone/>
            </a:pPr>
            <a:r>
              <a:rPr lang="el-GR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κάποια από αυτά</a:t>
            </a:r>
            <a:r>
              <a:rPr lang="en-US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:</a:t>
            </a:r>
            <a:endParaRPr lang="el-GR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endParaRPr lang="el-GR" dirty="0"/>
          </a:p>
        </p:txBody>
      </p:sp>
    </p:spTree>
    <p:extLst>
      <p:ext uri="{BB962C8B-B14F-4D97-AF65-F5344CB8AC3E}">
        <p14:creationId xmlns:p14="http://schemas.microsoft.com/office/powerpoint/2010/main" val="343295693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Εικόνα 1" descr="Ορθοστάτης Meyra iCHAIR SKY 43cm &amp; 48 cm">
            <a:extLst>
              <a:ext uri="{FF2B5EF4-FFF2-40B4-BE49-F238E27FC236}">
                <a16:creationId xmlns:a16="http://schemas.microsoft.com/office/drawing/2014/main" id="{38FBDBD9-23C3-B72F-1E3D-4EE92CCABFC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2264" y="450376"/>
            <a:ext cx="3384644" cy="2978624"/>
          </a:xfrm>
          <a:prstGeom prst="rect">
            <a:avLst/>
          </a:prstGeom>
          <a:noFill/>
          <a:ln>
            <a:noFill/>
          </a:ln>
        </p:spPr>
      </p:pic>
      <p:pic>
        <p:nvPicPr>
          <p:cNvPr id="3" name="Εικόνα 2" descr="ΑΝΑΠΗΡΙΚΑ ΑΜΑΞΙΔΙΑ - ΒΕΤΑΒΕΤ">
            <a:extLst>
              <a:ext uri="{FF2B5EF4-FFF2-40B4-BE49-F238E27FC236}">
                <a16:creationId xmlns:a16="http://schemas.microsoft.com/office/drawing/2014/main" id="{C7C33C3A-5323-54E4-9438-3FD9C2AD0A9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24437" y="450377"/>
            <a:ext cx="2550070" cy="2978623"/>
          </a:xfrm>
          <a:prstGeom prst="rect">
            <a:avLst/>
          </a:prstGeom>
          <a:noFill/>
          <a:ln>
            <a:noFill/>
          </a:ln>
        </p:spPr>
      </p:pic>
      <p:pic>
        <p:nvPicPr>
          <p:cNvPr id="4" name="Εικόνα 3" descr="ΤΕΧΝΗΤΑ ΜΕΛΗ - Iatropedia">
            <a:extLst>
              <a:ext uri="{FF2B5EF4-FFF2-40B4-BE49-F238E27FC236}">
                <a16:creationId xmlns:a16="http://schemas.microsoft.com/office/drawing/2014/main" id="{562F568A-86DF-8580-8F59-44AD3313FEE2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01002" y="3562066"/>
            <a:ext cx="2934269" cy="2845556"/>
          </a:xfrm>
          <a:prstGeom prst="rect">
            <a:avLst/>
          </a:prstGeom>
          <a:noFill/>
          <a:ln>
            <a:noFill/>
          </a:ln>
        </p:spPr>
      </p:pic>
      <p:pic>
        <p:nvPicPr>
          <p:cNvPr id="1026" name="Picture 2" descr="Paris, France: Getting Around by Wheelchair Travel Tips">
            <a:extLst>
              <a:ext uri="{FF2B5EF4-FFF2-40B4-BE49-F238E27FC236}">
                <a16:creationId xmlns:a16="http://schemas.microsoft.com/office/drawing/2014/main" id="{B7C48D57-B048-0394-A8D7-00ABD474736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74757" y="2552131"/>
            <a:ext cx="3384644" cy="367124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Παιδικές Αναπηρικές Περπατούρες για ΑΜΕΑ | ahealthcare.gr">
            <a:extLst>
              <a:ext uri="{FF2B5EF4-FFF2-40B4-BE49-F238E27FC236}">
                <a16:creationId xmlns:a16="http://schemas.microsoft.com/office/drawing/2014/main" id="{7BD19C59-19B3-8015-B1F5-D5198E376C1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17244" y="3562066"/>
            <a:ext cx="3339150" cy="329593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22699135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Εικόνα 1" descr="Δύο συστήματα sea track για άτομα με κινητικά προβλήματα σε παραλίες στο  Παραλίμνι | Reporter">
            <a:extLst>
              <a:ext uri="{FF2B5EF4-FFF2-40B4-BE49-F238E27FC236}">
                <a16:creationId xmlns:a16="http://schemas.microsoft.com/office/drawing/2014/main" id="{3CC72469-1150-1046-49D1-1846FFEC226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59809" y="496567"/>
            <a:ext cx="5663821" cy="4389332"/>
          </a:xfrm>
          <a:prstGeom prst="rect">
            <a:avLst/>
          </a:prstGeom>
          <a:noFill/>
          <a:ln>
            <a:noFill/>
          </a:ln>
        </p:spPr>
      </p:pic>
      <p:pic>
        <p:nvPicPr>
          <p:cNvPr id="3" name="Εικόνα 2" descr="Τίτλος Μαθήματος">
            <a:extLst>
              <a:ext uri="{FF2B5EF4-FFF2-40B4-BE49-F238E27FC236}">
                <a16:creationId xmlns:a16="http://schemas.microsoft.com/office/drawing/2014/main" id="{74291209-9C28-C5A4-E312-8A94ADED40B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10484" y="1953436"/>
            <a:ext cx="3971499" cy="2741394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730420097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>
            <a:extLst>
              <a:ext uri="{FF2B5EF4-FFF2-40B4-BE49-F238E27FC236}">
                <a16:creationId xmlns:a16="http://schemas.microsoft.com/office/drawing/2014/main" id="{5C2528CA-684D-01D3-261C-BAF1446F30B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740344"/>
          </a:xfrm>
        </p:spPr>
        <p:txBody>
          <a:bodyPr/>
          <a:lstStyle/>
          <a:p>
            <a:r>
              <a:rPr lang="el-GR" b="1" dirty="0">
                <a:solidFill>
                  <a:srgbClr val="C00000"/>
                </a:solidFill>
              </a:rPr>
              <a:t>Η Αναπηρία, ένας όρος ομπρέλα!</a:t>
            </a:r>
          </a:p>
        </p:txBody>
      </p:sp>
      <p:sp>
        <p:nvSpPr>
          <p:cNvPr id="3" name="Θέση περιεχομένου 2">
            <a:extLst>
              <a:ext uri="{FF2B5EF4-FFF2-40B4-BE49-F238E27FC236}">
                <a16:creationId xmlns:a16="http://schemas.microsoft.com/office/drawing/2014/main" id="{DF86C6F6-84CE-657F-AC3B-68FF00617EC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105470"/>
            <a:ext cx="10515600" cy="5527341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l-GR" dirty="0">
                <a:solidFill>
                  <a:srgbClr val="385623"/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Συχνά, όταν ακούμε τον όρο &lt;&lt;Αναπηρία&gt;&gt;,  αυθόρμητα μας</a:t>
            </a:r>
          </a:p>
          <a:p>
            <a:pPr marL="0" indent="0">
              <a:buNone/>
            </a:pPr>
            <a:r>
              <a:rPr lang="el-GR" dirty="0">
                <a:solidFill>
                  <a:srgbClr val="385623"/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δημιουργείται μια εικόνα στο μυαλό μας, η εικόνα της </a:t>
            </a:r>
          </a:p>
          <a:p>
            <a:pPr marL="0" indent="0">
              <a:buNone/>
            </a:pPr>
            <a:r>
              <a:rPr lang="el-GR" dirty="0">
                <a:solidFill>
                  <a:srgbClr val="385623"/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«ανικανότητας» των ανάπηρων ατόμων να συμμετέχουν ενεργά στην</a:t>
            </a:r>
          </a:p>
          <a:p>
            <a:pPr marL="0" indent="0">
              <a:buNone/>
            </a:pPr>
            <a:r>
              <a:rPr lang="el-GR" dirty="0">
                <a:solidFill>
                  <a:srgbClr val="385623"/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κοινωνία. Αυτό συμβαίνει επειδή δεν υπάρχει</a:t>
            </a:r>
          </a:p>
          <a:p>
            <a:pPr marL="0" indent="0">
              <a:buNone/>
            </a:pPr>
            <a:r>
              <a:rPr lang="el-GR" dirty="0">
                <a:solidFill>
                  <a:srgbClr val="385623"/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 σωστή ενημέρωση και εκπαίδευση στην πλειοψηφία του κόσμου. </a:t>
            </a:r>
          </a:p>
          <a:p>
            <a:pPr marL="0" indent="0">
              <a:buNone/>
            </a:pPr>
            <a:r>
              <a:rPr lang="el-GR" dirty="0">
                <a:solidFill>
                  <a:srgbClr val="C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Η αναπηρία δεν είναι ασθένεια, ούτε μια πάθηση που πρέπει να θεραπευθεί, αλλά μια «κατάσταση» με βιολογική βάση και κοινωνικές διαστάσεις. </a:t>
            </a:r>
            <a:endParaRPr lang="el-GR" dirty="0">
              <a:solidFill>
                <a:srgbClr val="C0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4" name="Εικόνα 3" descr="Αργολίδα: Αιτήσεις και δικαιολογητικά για χορήγηση Δελτίου Μετακίνησης σε  Άτομα με Αναπηρίες">
            <a:extLst>
              <a:ext uri="{FF2B5EF4-FFF2-40B4-BE49-F238E27FC236}">
                <a16:creationId xmlns:a16="http://schemas.microsoft.com/office/drawing/2014/main" id="{6D3EADBB-11E5-0403-C911-A4B22368033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25337" y="5063319"/>
            <a:ext cx="5022376" cy="1665026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84563999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98CCBC9F-15DC-EE0B-A5D0-AD0EF2FDB836}"/>
              </a:ext>
            </a:extLst>
          </p:cNvPr>
          <p:cNvSpPr txBox="1"/>
          <p:nvPr/>
        </p:nvSpPr>
        <p:spPr>
          <a:xfrm>
            <a:off x="602776" y="664108"/>
            <a:ext cx="10986448" cy="5068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07000"/>
              </a:lnSpc>
              <a:spcAft>
                <a:spcPts val="2250"/>
              </a:spcAft>
            </a:pPr>
            <a:r>
              <a:rPr lang="el-GR" sz="2800" kern="0" dirty="0">
                <a:solidFill>
                  <a:srgbClr val="385623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Η αναπηρία είναι ένας όρος «ομπρέλα», που περιλαμβάνει τη </a:t>
            </a:r>
            <a:r>
              <a:rPr lang="el-GR" sz="2800" kern="0" dirty="0">
                <a:solidFill>
                  <a:srgbClr val="C00000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«βλάβη»</a:t>
            </a:r>
          </a:p>
          <a:p>
            <a:pPr>
              <a:lnSpc>
                <a:spcPct val="107000"/>
              </a:lnSpc>
              <a:spcAft>
                <a:spcPts val="2250"/>
              </a:spcAft>
            </a:pPr>
            <a:r>
              <a:rPr lang="el-GR" sz="2800" kern="0" dirty="0">
                <a:solidFill>
                  <a:srgbClr val="385623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 δηλαδή το πρόβλημα στην λειτουργία του σώματος, τις δυσκολίες στις</a:t>
            </a:r>
          </a:p>
          <a:p>
            <a:pPr>
              <a:lnSpc>
                <a:spcPct val="107000"/>
              </a:lnSpc>
              <a:spcAft>
                <a:spcPts val="2250"/>
              </a:spcAft>
            </a:pPr>
            <a:r>
              <a:rPr lang="el-GR" sz="2800" kern="0" dirty="0">
                <a:solidFill>
                  <a:srgbClr val="385623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 καθημερινές δραστηριότητες και την ικανοποίηση αναγκών, αλλά  και</a:t>
            </a:r>
          </a:p>
          <a:p>
            <a:pPr>
              <a:lnSpc>
                <a:spcPct val="107000"/>
              </a:lnSpc>
              <a:spcAft>
                <a:spcPts val="2250"/>
              </a:spcAft>
            </a:pPr>
            <a:r>
              <a:rPr lang="el-GR" sz="2800" kern="0" dirty="0">
                <a:solidFill>
                  <a:srgbClr val="385623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  τον </a:t>
            </a:r>
            <a:r>
              <a:rPr lang="el-GR" sz="2800" kern="0" dirty="0">
                <a:solidFill>
                  <a:srgbClr val="C00000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«περιορισμό» </a:t>
            </a:r>
            <a:r>
              <a:rPr lang="el-GR" sz="2800" kern="0" dirty="0">
                <a:solidFill>
                  <a:srgbClr val="385623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στη συμμετοχή και στην  ένταξη του ατόμου σε όλες</a:t>
            </a:r>
          </a:p>
          <a:p>
            <a:pPr>
              <a:lnSpc>
                <a:spcPct val="107000"/>
              </a:lnSpc>
              <a:spcAft>
                <a:spcPts val="2250"/>
              </a:spcAft>
            </a:pPr>
            <a:r>
              <a:rPr lang="el-GR" sz="2800" kern="0" dirty="0">
                <a:solidFill>
                  <a:srgbClr val="385623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 τις</a:t>
            </a:r>
            <a:r>
              <a:rPr lang="el-GR" sz="2800" kern="0" dirty="0">
                <a:solidFill>
                  <a:srgbClr val="385623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 </a:t>
            </a:r>
            <a:r>
              <a:rPr lang="el-GR" sz="2800" kern="0" dirty="0">
                <a:solidFill>
                  <a:srgbClr val="385623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δραστηριότητες, όπως η εκπαίδευση, η εργασία, η ψυχαγωγία και η</a:t>
            </a:r>
          </a:p>
          <a:p>
            <a:pPr>
              <a:lnSpc>
                <a:spcPct val="107000"/>
              </a:lnSpc>
              <a:spcAft>
                <a:spcPts val="2250"/>
              </a:spcAft>
            </a:pPr>
            <a:r>
              <a:rPr lang="el-GR" sz="2800" kern="0" dirty="0">
                <a:solidFill>
                  <a:srgbClr val="385623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 συμμετοχή στην κοινωνική ζωή ώστε να ανταποκριθεί ανεμπόδιστα σε</a:t>
            </a:r>
          </a:p>
          <a:p>
            <a:pPr>
              <a:lnSpc>
                <a:spcPct val="107000"/>
              </a:lnSpc>
              <a:spcAft>
                <a:spcPts val="2250"/>
              </a:spcAft>
            </a:pPr>
            <a:r>
              <a:rPr lang="el-GR" sz="2800" kern="0" dirty="0">
                <a:solidFill>
                  <a:srgbClr val="385623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 αυτές.</a:t>
            </a:r>
          </a:p>
        </p:txBody>
      </p:sp>
    </p:spTree>
    <p:extLst>
      <p:ext uri="{BB962C8B-B14F-4D97-AF65-F5344CB8AC3E}">
        <p14:creationId xmlns:p14="http://schemas.microsoft.com/office/powerpoint/2010/main" val="2654455665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4A25AF68-72E3-94E7-78F9-C22E830C48F3}"/>
              </a:ext>
            </a:extLst>
          </p:cNvPr>
          <p:cNvSpPr txBox="1"/>
          <p:nvPr/>
        </p:nvSpPr>
        <p:spPr>
          <a:xfrm>
            <a:off x="395786" y="573206"/>
            <a:ext cx="11191164" cy="191597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07000"/>
              </a:lnSpc>
              <a:spcAft>
                <a:spcPts val="2250"/>
              </a:spcAft>
            </a:pPr>
            <a:r>
              <a:rPr lang="el-GR" sz="2800" kern="100" dirty="0">
                <a:solidFill>
                  <a:srgbClr val="CC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Το περιβάλλον ενός ατόμου διαδραματίζει καθοριστικό ρόλο στον τρόπο με τον οποίο βιώνει την αναπηρία αλλά και σε σχέση με τον βαθμό της. Μη </a:t>
            </a:r>
            <a:r>
              <a:rPr lang="el-GR" sz="2800" kern="100" dirty="0" err="1">
                <a:solidFill>
                  <a:srgbClr val="CC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προσβάσιμα</a:t>
            </a:r>
            <a:r>
              <a:rPr lang="el-GR" sz="2800" kern="100" dirty="0">
                <a:solidFill>
                  <a:srgbClr val="CC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περιβάλλοντα δημιουργούν εμπόδια, </a:t>
            </a:r>
            <a:r>
              <a:rPr lang="el-GR" sz="2800" kern="100" dirty="0">
                <a:solidFill>
                  <a:srgbClr val="CC000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στην ισότιμη</a:t>
            </a:r>
            <a:r>
              <a:rPr lang="el-GR" sz="2800" kern="100" dirty="0">
                <a:solidFill>
                  <a:srgbClr val="CC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συμμετοχή των ατόμων με αναπηρίες στην κοινωνία.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93814F42-93E3-1416-DA6D-DEFC1C20F8FF}"/>
              </a:ext>
            </a:extLst>
          </p:cNvPr>
          <p:cNvSpPr txBox="1"/>
          <p:nvPr/>
        </p:nvSpPr>
        <p:spPr>
          <a:xfrm>
            <a:off x="395787" y="2489181"/>
            <a:ext cx="11191164" cy="2376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07000"/>
              </a:lnSpc>
              <a:spcAft>
                <a:spcPts val="2250"/>
              </a:spcAft>
            </a:pPr>
            <a:r>
              <a:rPr lang="el-GR" sz="2800" kern="10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Τα άτομα με αναπηρία και τα δικαιώματά τους, οφείλουν να προστατεύονται από την πολιτεία. </a:t>
            </a:r>
            <a:r>
              <a:rPr lang="el-GR" sz="2800" kern="100" dirty="0" err="1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Γι</a:t>
            </a:r>
            <a:r>
              <a:rPr lang="el-GR" sz="2800" kern="10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΄ αυτ</a:t>
            </a:r>
            <a:r>
              <a:rPr lang="el-GR" sz="2800" kern="100" dirty="0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ό, η πολιτεία με το</a:t>
            </a:r>
            <a:r>
              <a:rPr lang="el-GR" sz="2800" kern="10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 νόμο 3699/2008 διασφαλίζει ίσες ευκαιρίες στην συμμετοχή τους στην  κοινωνία, στην επαγγελματική εξασφάλιση, στην οικονομική αυτονομία και κατοχύρωση των δικαιωμάτων τους στη μόρφωση.</a:t>
            </a:r>
            <a:endParaRPr lang="el-GR" sz="2800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9" name="Εικόνα 8" descr="Άρθρο για την Παγκόσμια Ημέρα Αναπηρίας - letsspeak">
            <a:extLst>
              <a:ext uri="{FF2B5EF4-FFF2-40B4-BE49-F238E27FC236}">
                <a16:creationId xmlns:a16="http://schemas.microsoft.com/office/drawing/2014/main" id="{784FD47B-2064-1522-AEE0-651D69574D6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25838" y="4880211"/>
            <a:ext cx="4258101" cy="1820839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775624983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Εικόνα 1">
            <a:extLst>
              <a:ext uri="{FF2B5EF4-FFF2-40B4-BE49-F238E27FC236}">
                <a16:creationId xmlns:a16="http://schemas.microsoft.com/office/drawing/2014/main" id="{07E24180-5FF0-3015-E877-87BFCF18AE29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2720" y="415375"/>
            <a:ext cx="10683161" cy="6026368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70972638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8E6B5855-B555-994C-D907-18B2F142D62B}"/>
              </a:ext>
            </a:extLst>
          </p:cNvPr>
          <p:cNvSpPr txBox="1"/>
          <p:nvPr/>
        </p:nvSpPr>
        <p:spPr>
          <a:xfrm>
            <a:off x="887104" y="982638"/>
            <a:ext cx="8253483" cy="157241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el-GR" sz="1800" kern="100" dirty="0">
                <a:solidFill>
                  <a:srgbClr val="C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Ώρα για περισσότερο προβληματισμό</a:t>
            </a:r>
            <a:r>
              <a:rPr lang="en-US" sz="1800" kern="100" dirty="0">
                <a:solidFill>
                  <a:srgbClr val="C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:</a:t>
            </a:r>
            <a:endParaRPr lang="el-GR" sz="1800" kern="100" dirty="0">
              <a:solidFill>
                <a:srgbClr val="C00000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endParaRPr lang="el-GR" kern="1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el-GR" sz="1800" u="sng" kern="100" dirty="0">
                <a:solidFill>
                  <a:srgbClr val="0563C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hlinkClick r:id="rId2"/>
              </a:rPr>
              <a:t>https://vimeo.com/315831255</a:t>
            </a:r>
            <a:endParaRPr lang="el-GR" sz="1800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endParaRPr lang="el-GR" sz="1800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4" name="Εικόνα 3" descr="Παγκόσμια Ημέρα Ατόμων με Αναπηρία - ppt κατέβασμα">
            <a:extLst>
              <a:ext uri="{FF2B5EF4-FFF2-40B4-BE49-F238E27FC236}">
                <a16:creationId xmlns:a16="http://schemas.microsoft.com/office/drawing/2014/main" id="{859BB996-8C8E-DE9A-F9E0-72C78CFD8FCC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570" r="3335" b="16232"/>
          <a:stretch/>
        </p:blipFill>
        <p:spPr bwMode="auto">
          <a:xfrm>
            <a:off x="1774209" y="2521077"/>
            <a:ext cx="7751927" cy="3634063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</p:spTree>
    <p:extLst>
      <p:ext uri="{BB962C8B-B14F-4D97-AF65-F5344CB8AC3E}">
        <p14:creationId xmlns:p14="http://schemas.microsoft.com/office/powerpoint/2010/main" val="1006023179"/>
      </p:ext>
    </p:extLst>
  </p:cSld>
  <p:clrMapOvr>
    <a:masterClrMapping/>
  </p:clrMapOvr>
</p:sld>
</file>

<file path=ppt/theme/theme1.xml><?xml version="1.0" encoding="utf-8"?>
<a:theme xmlns:a="http://schemas.openxmlformats.org/drawingml/2006/main" name="Θέμα του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151</TotalTime>
  <Words>725</Words>
  <Application>Microsoft Office PowerPoint</Application>
  <PresentationFormat>Ευρεία οθόνη</PresentationFormat>
  <Paragraphs>64</Paragraphs>
  <Slides>15</Slides>
  <Notes>0</Notes>
  <HiddenSlides>0</HiddenSlides>
  <MMClips>0</MMClips>
  <ScaleCrop>false</ScaleCrop>
  <HeadingPairs>
    <vt:vector size="6" baseType="variant">
      <vt:variant>
        <vt:lpstr>Γραμματοσειρές που χρησιμοποιούνται</vt:lpstr>
      </vt:variant>
      <vt:variant>
        <vt:i4>3</vt:i4>
      </vt:variant>
      <vt:variant>
        <vt:lpstr>Θέμα</vt:lpstr>
      </vt:variant>
      <vt:variant>
        <vt:i4>1</vt:i4>
      </vt:variant>
      <vt:variant>
        <vt:lpstr>Τίτλοι διαφανειών</vt:lpstr>
      </vt:variant>
      <vt:variant>
        <vt:i4>15</vt:i4>
      </vt:variant>
    </vt:vector>
  </HeadingPairs>
  <TitlesOfParts>
    <vt:vector size="19" baseType="lpstr">
      <vt:lpstr>Arial</vt:lpstr>
      <vt:lpstr>Calibri</vt:lpstr>
      <vt:lpstr>Calibri Light</vt:lpstr>
      <vt:lpstr>Θέμα του Office</vt:lpstr>
      <vt:lpstr>           3 Δεκέμβρη: Παγκόσμια Ημέρα Αναπηρίας </vt:lpstr>
      <vt:lpstr>                     ΚΙΝΗΤΙΚΗ ΑΝΑΠΗΡΙΑ</vt:lpstr>
      <vt:lpstr>Παρουσίαση του PowerPoint</vt:lpstr>
      <vt:lpstr>Αιτίες</vt:lpstr>
      <vt:lpstr>Ας δούμε ποιες είναι οι κυριότερες αιτίες που προκαλούν κινητική αναπηρία:</vt:lpstr>
      <vt:lpstr>Παρουσίαση του PowerPoint</vt:lpstr>
      <vt:lpstr>Παρουσίαση του PowerPoint</vt:lpstr>
      <vt:lpstr>Κινητική αναπηρία - Βοηθήματα</vt:lpstr>
      <vt:lpstr>Παρουσίαση του PowerPoint</vt:lpstr>
      <vt:lpstr>Παρουσίαση του PowerPoint</vt:lpstr>
      <vt:lpstr>Η Αναπηρία, ένας όρος ομπρέλα!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irida Kourti</dc:creator>
  <cp:lastModifiedBy>irida Kourti</cp:lastModifiedBy>
  <cp:revision>2</cp:revision>
  <dcterms:created xsi:type="dcterms:W3CDTF">2024-11-24T19:36:49Z</dcterms:created>
  <dcterms:modified xsi:type="dcterms:W3CDTF">2024-12-05T19:47:41Z</dcterms:modified>
</cp:coreProperties>
</file>